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324" r:id="rId5"/>
    <p:sldId id="315" r:id="rId6"/>
    <p:sldId id="302" r:id="rId7"/>
    <p:sldId id="325" r:id="rId8"/>
    <p:sldId id="328" r:id="rId9"/>
    <p:sldId id="329" r:id="rId10"/>
    <p:sldId id="346" r:id="rId11"/>
    <p:sldId id="347" r:id="rId12"/>
    <p:sldId id="294" r:id="rId13"/>
    <p:sldId id="330" r:id="rId14"/>
    <p:sldId id="331" r:id="rId15"/>
    <p:sldId id="295" r:id="rId16"/>
    <p:sldId id="332" r:id="rId17"/>
    <p:sldId id="333" r:id="rId18"/>
    <p:sldId id="334" r:id="rId19"/>
    <p:sldId id="335" r:id="rId20"/>
    <p:sldId id="345" r:id="rId21"/>
    <p:sldId id="337" r:id="rId22"/>
    <p:sldId id="338" r:id="rId23"/>
    <p:sldId id="339" r:id="rId24"/>
    <p:sldId id="341" r:id="rId25"/>
    <p:sldId id="344" r:id="rId26"/>
    <p:sldId id="342" r:id="rId27"/>
    <p:sldId id="343" r:id="rId28"/>
    <p:sldId id="326" r:id="rId29"/>
    <p:sldId id="314" r:id="rId30"/>
    <p:sldId id="310" r:id="rId31"/>
    <p:sldId id="312" r:id="rId32"/>
    <p:sldId id="313" r:id="rId33"/>
    <p:sldId id="304" r:id="rId34"/>
    <p:sldId id="311" r:id="rId3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46" autoAdjust="0"/>
    <p:restoredTop sz="95915" autoAdjust="0"/>
  </p:normalViewPr>
  <p:slideViewPr>
    <p:cSldViewPr snapToGrid="0">
      <p:cViewPr varScale="1">
        <p:scale>
          <a:sx n="112" d="100"/>
          <a:sy n="112" d="100"/>
        </p:scale>
        <p:origin x="400" y="200"/>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491AB1A-C669-4C56-AA7A-D7DE065A4843}" type="datetime1">
              <a:rPr lang="en-GB" smtClean="0"/>
              <a:t>20/09/2022</a:t>
            </a:fld>
            <a:endParaRPr lang="en-GB"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GB" smtClean="0"/>
              <a:t>‹#›</a:t>
            </a:fld>
            <a:endParaRPr lang="en-GB"/>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046ED-6F38-493D-8BA0-9E754A816323}" type="datetime1">
              <a:rPr lang="en-GB" smtClean="0"/>
              <a:pPr/>
              <a:t>20/09/2022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n-GB" noProof="0" smtClean="0"/>
              <a:t>‹#›</a:t>
            </a:fld>
            <a:endParaRPr lang="en-GB"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a:t>
            </a:fld>
            <a:endParaRPr lang="en-GB"/>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26</a:t>
            </a:fld>
            <a:endParaRPr lang="en-GB"/>
          </a:p>
        </p:txBody>
      </p:sp>
    </p:spTree>
    <p:extLst>
      <p:ext uri="{BB962C8B-B14F-4D97-AF65-F5344CB8AC3E}">
        <p14:creationId xmlns:p14="http://schemas.microsoft.com/office/powerpoint/2010/main" val="4165856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27</a:t>
            </a:fld>
            <a:endParaRPr lang="en-GB"/>
          </a:p>
        </p:txBody>
      </p:sp>
    </p:spTree>
    <p:extLst>
      <p:ext uri="{BB962C8B-B14F-4D97-AF65-F5344CB8AC3E}">
        <p14:creationId xmlns:p14="http://schemas.microsoft.com/office/powerpoint/2010/main" val="1074251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28</a:t>
            </a:fld>
            <a:endParaRPr lang="en-GB"/>
          </a:p>
        </p:txBody>
      </p:sp>
    </p:spTree>
    <p:extLst>
      <p:ext uri="{BB962C8B-B14F-4D97-AF65-F5344CB8AC3E}">
        <p14:creationId xmlns:p14="http://schemas.microsoft.com/office/powerpoint/2010/main" val="3397440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29</a:t>
            </a:fld>
            <a:endParaRPr lang="en-GB"/>
          </a:p>
        </p:txBody>
      </p:sp>
    </p:spTree>
    <p:extLst>
      <p:ext uri="{BB962C8B-B14F-4D97-AF65-F5344CB8AC3E}">
        <p14:creationId xmlns:p14="http://schemas.microsoft.com/office/powerpoint/2010/main" val="4267604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30</a:t>
            </a:fld>
            <a:endParaRPr lang="en-GB"/>
          </a:p>
        </p:txBody>
      </p:sp>
    </p:spTree>
    <p:extLst>
      <p:ext uri="{BB962C8B-B14F-4D97-AF65-F5344CB8AC3E}">
        <p14:creationId xmlns:p14="http://schemas.microsoft.com/office/powerpoint/2010/main" val="112925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31</a:t>
            </a:fld>
            <a:endParaRPr lang="en-GB"/>
          </a:p>
        </p:txBody>
      </p:sp>
    </p:spTree>
    <p:extLst>
      <p:ext uri="{BB962C8B-B14F-4D97-AF65-F5344CB8AC3E}">
        <p14:creationId xmlns:p14="http://schemas.microsoft.com/office/powerpoint/2010/main" val="39486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2</a:t>
            </a:fld>
            <a:endParaRPr lang="en-GB"/>
          </a:p>
        </p:txBody>
      </p:sp>
    </p:spTree>
    <p:extLst>
      <p:ext uri="{BB962C8B-B14F-4D97-AF65-F5344CB8AC3E}">
        <p14:creationId xmlns:p14="http://schemas.microsoft.com/office/powerpoint/2010/main" val="1024761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3</a:t>
            </a:fld>
            <a:endParaRPr lang="en-GB"/>
          </a:p>
        </p:txBody>
      </p:sp>
    </p:spTree>
    <p:extLst>
      <p:ext uri="{BB962C8B-B14F-4D97-AF65-F5344CB8AC3E}">
        <p14:creationId xmlns:p14="http://schemas.microsoft.com/office/powerpoint/2010/main" val="250791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4</a:t>
            </a:fld>
            <a:endParaRPr lang="en-GB"/>
          </a:p>
        </p:txBody>
      </p:sp>
    </p:spTree>
    <p:extLst>
      <p:ext uri="{BB962C8B-B14F-4D97-AF65-F5344CB8AC3E}">
        <p14:creationId xmlns:p14="http://schemas.microsoft.com/office/powerpoint/2010/main" val="176674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6</a:t>
            </a:fld>
            <a:endParaRPr lang="en-GB"/>
          </a:p>
        </p:txBody>
      </p:sp>
    </p:spTree>
    <p:extLst>
      <p:ext uri="{BB962C8B-B14F-4D97-AF65-F5344CB8AC3E}">
        <p14:creationId xmlns:p14="http://schemas.microsoft.com/office/powerpoint/2010/main" val="91537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7</a:t>
            </a:fld>
            <a:endParaRPr lang="en-GB"/>
          </a:p>
        </p:txBody>
      </p:sp>
    </p:spTree>
    <p:extLst>
      <p:ext uri="{BB962C8B-B14F-4D97-AF65-F5344CB8AC3E}">
        <p14:creationId xmlns:p14="http://schemas.microsoft.com/office/powerpoint/2010/main" val="191803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9</a:t>
            </a:fld>
            <a:endParaRPr lang="en-GB"/>
          </a:p>
        </p:txBody>
      </p:sp>
    </p:spTree>
    <p:extLst>
      <p:ext uri="{BB962C8B-B14F-4D97-AF65-F5344CB8AC3E}">
        <p14:creationId xmlns:p14="http://schemas.microsoft.com/office/powerpoint/2010/main" val="240829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12</a:t>
            </a:fld>
            <a:endParaRPr lang="en-GB"/>
          </a:p>
        </p:txBody>
      </p:sp>
    </p:spTree>
    <p:extLst>
      <p:ext uri="{BB962C8B-B14F-4D97-AF65-F5344CB8AC3E}">
        <p14:creationId xmlns:p14="http://schemas.microsoft.com/office/powerpoint/2010/main" val="216146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altLang="ja-JP"/>
          </a:p>
        </p:txBody>
      </p:sp>
      <p:sp>
        <p:nvSpPr>
          <p:cNvPr id="4" name="Slide Number Placeholder 3"/>
          <p:cNvSpPr>
            <a:spLocks noGrp="1"/>
          </p:cNvSpPr>
          <p:nvPr>
            <p:ph type="sldNum" sz="quarter" idx="5"/>
          </p:nvPr>
        </p:nvSpPr>
        <p:spPr/>
        <p:txBody>
          <a:bodyPr/>
          <a:lstStyle/>
          <a:p>
            <a:pPr rtl="0"/>
            <a:fld id="{8530193B-564F-4854-8A52-728F3FB19C85}" type="slidenum">
              <a:rPr lang="en-GB" smtClean="0"/>
              <a:t>25</a:t>
            </a:fld>
            <a:endParaRPr lang="en-GB"/>
          </a:p>
        </p:txBody>
      </p:sp>
    </p:spTree>
    <p:extLst>
      <p:ext uri="{BB962C8B-B14F-4D97-AF65-F5344CB8AC3E}">
        <p14:creationId xmlns:p14="http://schemas.microsoft.com/office/powerpoint/2010/main" val="379633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rtlCol="0"/>
          <a:lstStyle/>
          <a:p>
            <a:pPr rtl="0"/>
            <a:r>
              <a:rPr lang="en-GB" noProof="0"/>
              <a:t>Click icon to add picture</a:t>
            </a:r>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rtlCol="0"/>
          <a:lstStyle>
            <a:lvl1pPr>
              <a:spcBef>
                <a:spcPts val="1000"/>
              </a:spcBef>
              <a:defRPr sz="4800" b="1">
                <a:solidFill>
                  <a:schemeClr val="bg1"/>
                </a:solidFill>
              </a:defRPr>
            </a:lvl1pPr>
          </a:lstStyle>
          <a:p>
            <a:pPr rtl="0"/>
            <a:r>
              <a:rPr lang="en-GB" noProof="0"/>
              <a:t>Click to edit Master title style</a:t>
            </a:r>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rtlCol="0"/>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en-GB" noProof="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rtlCol="0" anchor="b"/>
          <a:lstStyle>
            <a:lvl1pPr algn="r">
              <a:buNone/>
              <a:defRPr lang="en-US" sz="1600" kern="1200" dirty="0" smtClean="0">
                <a:solidFill>
                  <a:schemeClr val="bg1"/>
                </a:solidFill>
                <a:latin typeface="+mn-lt"/>
                <a:ea typeface="+mn-ea"/>
                <a:cs typeface="+mn-cs"/>
              </a:defRPr>
            </a:lvl1pPr>
          </a:lstStyle>
          <a:p>
            <a:pPr lvl="0" rtl="0"/>
            <a:r>
              <a:rPr lang="en-GB" noProof="0"/>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rtlCol="0" anchor="ctr"/>
          <a:lstStyle/>
          <a:p>
            <a:pPr algn="ctr" rtl="0"/>
            <a:r>
              <a:rPr lang="en-GB" sz="4800" b="1" noProof="0">
                <a:solidFill>
                  <a:schemeClr val="tx1"/>
                </a:solidFill>
              </a:rPr>
              <a:t>Click to edit Master title style</a:t>
            </a: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en-GB" noProof="0"/>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en-GB" noProof="0"/>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en-GB" noProof="0"/>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en-GB" noProof="0"/>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rtlCol="0" anchor="ctr">
            <a:noAutofit/>
          </a:bodyPr>
          <a:lstStyle>
            <a:lvl1pPr algn="ctr">
              <a:buNone/>
              <a:defRPr/>
            </a:lvl1pPr>
          </a:lstStyle>
          <a:p>
            <a:pPr rtl="0"/>
            <a:r>
              <a:rPr lang="en-GB" noProof="0"/>
              <a:t>Click icon to add picture</a:t>
            </a:r>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rtlCol="0"/>
          <a:lstStyle>
            <a:lvl1pPr>
              <a:defRPr sz="4800" b="1">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en-GB" noProof="0"/>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en-GB" noProof="0"/>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en-GB" noProof="0"/>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en-GB" noProof="0"/>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rtlCol="0"/>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rtl="0"/>
            <a:r>
              <a:rPr lang="en-GB" noProof="0"/>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rtlCol="0"/>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rtl="0"/>
            <a:r>
              <a:rPr lang="en-GB" noProof="0"/>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rtlCol="0"/>
          <a:lstStyle>
            <a:lvl1pPr>
              <a:defRPr sz="4800" b="1">
                <a:solidFill>
                  <a:schemeClr val="tx1"/>
                </a:solidFill>
              </a:defRPr>
            </a:lvl1pPr>
          </a:lstStyle>
          <a:p>
            <a:pPr rtl="0"/>
            <a:r>
              <a:rPr lang="en-GB" noProof="0"/>
              <a:t>Click to edit Master title style</a:t>
            </a:r>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rtlCol="0" anchor="ctr">
            <a:noAutofit/>
          </a:bodyPr>
          <a:lstStyle>
            <a:lvl1pPr algn="ctr">
              <a:buNone/>
              <a:defRPr/>
            </a:lvl1pPr>
          </a:lstStyle>
          <a:p>
            <a:pPr rtl="0"/>
            <a:r>
              <a:rPr lang="en-GB" noProof="0"/>
              <a:t>Click icon to add picture</a:t>
            </a:r>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rtlCol="0"/>
          <a:lstStyle>
            <a:lvl1pPr marL="0" indent="0">
              <a:buNone/>
              <a:defRPr sz="2000"/>
            </a:lvl1pPr>
            <a:lvl2pPr>
              <a:buNone/>
              <a:defRPr/>
            </a:lvl2pPr>
            <a:lvl3pPr>
              <a:buNone/>
              <a:defRPr/>
            </a:lvl3pPr>
            <a:lvl4pPr>
              <a:buNone/>
              <a:defRPr/>
            </a:lvl4pPr>
            <a:lvl5pPr>
              <a:buNone/>
              <a:defRPr/>
            </a:lvl5pPr>
          </a:lstStyle>
          <a:p>
            <a:pPr lvl="0" rtl="0"/>
            <a:r>
              <a:rPr lang="en-GB" noProof="0"/>
              <a:t>Click to edit Master text styles</a:t>
            </a:r>
          </a:p>
          <a:p>
            <a:pPr lvl="1" rtl="0"/>
            <a:r>
              <a:rPr lang="en-GB" noProof="0"/>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rtlCol="0"/>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rtl="0"/>
            <a:r>
              <a:rPr lang="en-GB" noProof="0"/>
              <a:t>Click to edit Master text styles</a:t>
            </a:r>
          </a:p>
          <a:p>
            <a:pPr lvl="1" rtl="0"/>
            <a:r>
              <a:rPr lang="en-GB" noProof="0"/>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rtlCol="0" anchor="ctr">
            <a:noAutofit/>
          </a:bodyPr>
          <a:lstStyle>
            <a:lvl1pPr algn="ctr">
              <a:buNone/>
              <a:defRPr/>
            </a:lvl1pPr>
          </a:lstStyle>
          <a:p>
            <a:pPr rtl="0"/>
            <a:r>
              <a:rPr lang="en-GB" noProof="0"/>
              <a:t>Click icon to add picture</a:t>
            </a:r>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rtlCol="0"/>
          <a:lstStyle>
            <a:lvl1pPr>
              <a:defRPr sz="4800" b="1">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rtlCol="0"/>
          <a:lstStyle/>
          <a:p>
            <a:pPr rtl="0"/>
            <a:r>
              <a:rPr lang="en-GB" noProof="0"/>
              <a:t>Click icon to add picture</a:t>
            </a:r>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rtlCol="0"/>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en-GB" noProof="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rtlCol="0"/>
          <a:lstStyle>
            <a:lvl1pPr>
              <a:spcBef>
                <a:spcPts val="1000"/>
              </a:spcBef>
              <a:defRPr sz="4800" b="1">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rtlCol="0"/>
          <a:lstStyle/>
          <a:p>
            <a:pPr rtl="0"/>
            <a:r>
              <a:rPr lang="en-GB" noProof="0"/>
              <a:t>Click icon to add picture</a:t>
            </a:r>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rtlCol="0"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rtl="0"/>
            <a:r>
              <a:rPr lang="en-GB" noProof="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rtlCol="0"/>
          <a:lstStyle>
            <a:lvl1pPr algn="ctr">
              <a:spcBef>
                <a:spcPts val="1000"/>
              </a:spcBef>
              <a:defRPr sz="2800">
                <a:solidFill>
                  <a:schemeClr val="bg1"/>
                </a:solidFill>
                <a:latin typeface="+mn-lt"/>
              </a:defRPr>
            </a:lvl1pPr>
          </a:lstStyle>
          <a:p>
            <a:pPr rtl="0"/>
            <a:r>
              <a:rPr lang="en-GB" noProof="0"/>
              <a:t>Click to edit Master title style</a:t>
            </a:r>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rtlCol="0"/>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rtl="0"/>
            <a:r>
              <a:rPr lang="en-GB" noProof="0"/>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rtlCol="0" anchor="ctr">
            <a:noAutofit/>
          </a:bodyPr>
          <a:lstStyle>
            <a:lvl1pPr algn="ctr">
              <a:buNone/>
              <a:defRPr/>
            </a:lvl1pPr>
          </a:lstStyle>
          <a:p>
            <a:pPr rtl="0"/>
            <a:r>
              <a:rPr lang="en-GB" noProof="0"/>
              <a:t>Click icon to add picture</a:t>
            </a:r>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rtlCol="0"/>
          <a:lstStyle>
            <a:lvl1pPr>
              <a:defRPr sz="4800" b="1">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rtlCol="0" anchor="ctr">
            <a:noAutofit/>
          </a:bodyPr>
          <a:lstStyle>
            <a:lvl1pPr algn="ctr">
              <a:buNone/>
              <a:defRPr/>
            </a:lvl1pPr>
          </a:lstStyle>
          <a:p>
            <a:pPr rtl="0"/>
            <a:r>
              <a:rPr lang="en-GB" noProof="0"/>
              <a:t>Click icon to add picture</a:t>
            </a:r>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rtlCol="0"/>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rtl="0"/>
            <a:r>
              <a:rPr lang="en-GB" noProof="0"/>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rtlCol="0"/>
          <a:lstStyle>
            <a:lvl1pPr>
              <a:defRPr sz="4800" b="1">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rtlCol="0" anchor="ctr"/>
          <a:lstStyle>
            <a:lvl1pPr algn="ctr">
              <a:defRPr sz="4800" b="1">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rtlCol="0"/>
          <a:lstStyle>
            <a:lvl1pPr marL="0" indent="0">
              <a:buNone/>
              <a:defRPr sz="2000" b="1">
                <a:solidFill>
                  <a:schemeClr val="accent4"/>
                </a:solidFill>
                <a:latin typeface="+mj-lt"/>
              </a:defRPr>
            </a:lvl1pPr>
            <a:lvl2pPr>
              <a:buNone/>
              <a:defRPr sz="2000"/>
            </a:lvl2pPr>
          </a:lstStyle>
          <a:p>
            <a:pPr lvl="0" rtl="0"/>
            <a:r>
              <a:rPr lang="en-GB" noProof="0"/>
              <a:t>Click to edit Master text styles</a:t>
            </a:r>
          </a:p>
          <a:p>
            <a:pPr lvl="1" rtl="0"/>
            <a:r>
              <a:rPr lang="en-GB" noProof="0"/>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rtlCol="0" anchor="ctr">
            <a:noAutofit/>
          </a:bodyPr>
          <a:lstStyle>
            <a:lvl1pPr algn="ctr">
              <a:buNone/>
              <a:defRPr/>
            </a:lvl1pPr>
          </a:lstStyle>
          <a:p>
            <a:pPr rtl="0"/>
            <a:r>
              <a:rPr lang="en-GB" noProof="0"/>
              <a:t>Click icon to add picture</a:t>
            </a:r>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rtlCol="0"/>
          <a:lstStyle>
            <a:lvl1pPr>
              <a:defRPr sz="2800">
                <a:solidFill>
                  <a:schemeClr val="tx1"/>
                </a:solidFill>
                <a:latin typeface="+mn-lt"/>
              </a:defRPr>
            </a:lvl1pPr>
          </a:lstStyle>
          <a:p>
            <a:pPr rtl="0"/>
            <a:r>
              <a:rPr lang="en-GB" noProof="0"/>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en-GB" noProof="0"/>
              <a:t>Click icon to add picture</a:t>
            </a:r>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en-GB" noProof="0"/>
              <a:t>Click icon to add picture</a:t>
            </a:r>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en-GB" noProof="0"/>
              <a:t>Click icon to add picture</a:t>
            </a:r>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en-GB" noProof="0"/>
              <a:t>Click icon to add picture</a:t>
            </a:r>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rtlCol="0" anchor="ctr"/>
          <a:lstStyle/>
          <a:p>
            <a:pPr algn="ctr" rtl="0"/>
            <a:r>
              <a:rPr lang="en-GB" sz="4800" b="1" noProof="0">
                <a:solidFill>
                  <a:schemeClr val="tx1"/>
                </a:solidFill>
              </a:rPr>
              <a:t>Click to edit Master title style</a:t>
            </a: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en-GB" noProof="0"/>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en-GB" noProof="0"/>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en-GB" noProof="0"/>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en-GB" noProof="0"/>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en-GB" noProof="0"/>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en-GB" noProof="0"/>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en-GB" noProof="0"/>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en-GB" noProof="0"/>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rtlCol="0"/>
          <a:lstStyle>
            <a:lvl1pPr marL="0" indent="0" algn="ctr">
              <a:buNone/>
              <a:defRPr lang="en-US" sz="2000" b="1" kern="1200" dirty="0" smtClean="0">
                <a:solidFill>
                  <a:schemeClr val="accent4"/>
                </a:solidFill>
                <a:latin typeface="+mj-lt"/>
                <a:ea typeface="+mn-ea"/>
                <a:cs typeface="+mn-cs"/>
              </a:defRPr>
            </a:lvl1pPr>
          </a:lstStyle>
          <a:p>
            <a:pPr lvl="0" rtl="0"/>
            <a:r>
              <a:rPr lang="en-GB" noProof="0"/>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rtlCol="0"/>
          <a:lstStyle>
            <a:lvl1pPr marL="0" indent="0" algn="ctr">
              <a:buNone/>
              <a:defRPr lang="en-US" sz="1600" kern="1200" dirty="0" smtClean="0">
                <a:solidFill>
                  <a:schemeClr val="tx1"/>
                </a:solidFill>
                <a:latin typeface="+mn-lt"/>
                <a:ea typeface="+mn-ea"/>
                <a:cs typeface="+mn-cs"/>
              </a:defRPr>
            </a:lvl1pPr>
          </a:lstStyle>
          <a:p>
            <a:pPr lvl="0" rtl="0"/>
            <a:r>
              <a:rPr lang="en-GB" noProof="0"/>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rtlCol="0" anchor="ctr">
            <a:noAutofit/>
          </a:bodyPr>
          <a:lstStyle>
            <a:lvl1pPr algn="ctr">
              <a:buNone/>
              <a:defRPr/>
            </a:lvl1pPr>
          </a:lstStyle>
          <a:p>
            <a:pPr rtl="0"/>
            <a:r>
              <a:rPr lang="en-GB" noProof="0"/>
              <a:t>Click icon to add picture</a:t>
            </a:r>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en-GB" noProof="0"/>
              <a:t>Click to edit Master text styles</a:t>
            </a:r>
          </a:p>
          <a:p>
            <a:pPr lvl="1" rtl="0"/>
            <a:r>
              <a:rPr lang="en-GB" noProof="0"/>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en-GB" noProof="0"/>
              <a:t>Click to edit Master text styles</a:t>
            </a:r>
          </a:p>
          <a:p>
            <a:pPr lvl="1" rtl="0"/>
            <a:r>
              <a:rPr lang="en-GB" noProof="0"/>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en-GB" noProof="0"/>
              <a:t>Click to edit Master text styles</a:t>
            </a:r>
          </a:p>
          <a:p>
            <a:pPr lvl="1" rtl="0"/>
            <a:r>
              <a:rPr lang="en-GB" noProof="0"/>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en-GB" noProof="0"/>
              <a:t>Click to edit Master text styles</a:t>
            </a:r>
          </a:p>
          <a:p>
            <a:pPr lvl="1" rtl="0"/>
            <a:r>
              <a:rPr lang="en-GB" noProof="0"/>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en-GB" noProof="0"/>
              <a:t>Click to edit Master text styles</a:t>
            </a:r>
          </a:p>
          <a:p>
            <a:pPr lvl="1" rtl="0"/>
            <a:r>
              <a:rPr lang="en-GB" noProof="0"/>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rtlCol="0"/>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rtl="0"/>
            <a:r>
              <a:rPr lang="en-GB" noProof="0"/>
              <a:t>Click to edit Master text styles</a:t>
            </a:r>
          </a:p>
          <a:p>
            <a:pPr lvl="1" rtl="0"/>
            <a:r>
              <a:rPr lang="en-GB" noProof="0"/>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rtlCol="0"/>
          <a:lstStyle>
            <a:lvl1pPr>
              <a:defRPr sz="4800" b="1">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sz="1100" noProof="0">
                <a:solidFill>
                  <a:schemeClr val="accent2"/>
                </a:solidFill>
              </a:rPr>
              <a:t>9/22/2020</a:t>
            </a: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r>
              <a:rPr lang="en-GB" sz="1100" b="1" noProof="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fld id="{2C18C1E5-FB55-42F5-BD6D-9CC153FCDBE6}" type="slidenum">
              <a:rPr lang="en-GB" sz="1100" noProof="0" smtClean="0">
                <a:solidFill>
                  <a:schemeClr val="accent4"/>
                </a:solidFill>
              </a:rPr>
              <a:pPr algn="r"/>
              <a:t>‹#›</a:t>
            </a:fld>
            <a:endParaRPr lang="en-GB" sz="1100" noProof="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ettereducation.com.au/results/VCE_ATAR.aspx" TargetMode="External"/><Relationship Id="rId4" Type="http://schemas.openxmlformats.org/officeDocument/2006/relationships/hyperlink" Target="https://asl.acara.edu.au/about-as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rtlCol="0"/>
          <a:lstStyle/>
          <a:p>
            <a:pPr rtl="0"/>
            <a:r>
              <a:rPr lang="en-GB" dirty="0"/>
              <a:t>   Education</a:t>
            </a:r>
            <a:br>
              <a:rPr lang="en-GB" dirty="0"/>
            </a:br>
            <a:r>
              <a:rPr lang="en-GB" sz="2400" dirty="0"/>
              <a:t>VCE Passing Score- ATAR (or equivalent) of success</a:t>
            </a:r>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p:txBody>
          <a:bodyPr rtlCol="0"/>
          <a:lstStyle/>
          <a:p>
            <a:pPr rtl="0"/>
            <a:r>
              <a:rPr lang="en-GB" dirty="0"/>
              <a:t>GROUP 6</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rtlCol="0"/>
          <a:lstStyle/>
          <a:p>
            <a:pPr rtl="0"/>
            <a:r>
              <a:rPr lang="en-GB" dirty="0"/>
              <a:t>Josh Martin</a:t>
            </a:r>
          </a:p>
          <a:p>
            <a:pPr rtl="0"/>
            <a:r>
              <a:rPr lang="en-GB" dirty="0"/>
              <a:t> </a:t>
            </a:r>
            <a:r>
              <a:rPr lang="en-GB" dirty="0" err="1"/>
              <a:t>Peregrin</a:t>
            </a:r>
            <a:r>
              <a:rPr lang="en-GB" dirty="0"/>
              <a:t> Ryan</a:t>
            </a:r>
          </a:p>
          <a:p>
            <a:pPr rtl="0"/>
            <a:r>
              <a:rPr lang="en-GB" dirty="0" err="1"/>
              <a:t>Udeshi</a:t>
            </a:r>
            <a:r>
              <a:rPr lang="en-GB" dirty="0"/>
              <a:t> Pereira</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Tree>
    <p:extLst>
      <p:ext uri="{BB962C8B-B14F-4D97-AF65-F5344CB8AC3E}">
        <p14:creationId xmlns:p14="http://schemas.microsoft.com/office/powerpoint/2010/main" val="366599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Placeholder 5" descr="Chart, pie chart&#10;&#10;Description automatically generated">
            <a:extLst>
              <a:ext uri="{FF2B5EF4-FFF2-40B4-BE49-F238E27FC236}">
                <a16:creationId xmlns:a16="http://schemas.microsoft.com/office/drawing/2014/main" id="{4E44DA24-DE24-4069-0ED2-D96B41628B14}"/>
              </a:ext>
            </a:extLst>
          </p:cNvPr>
          <p:cNvPicPr>
            <a:picLocks noGrp="1" noChangeAspect="1"/>
          </p:cNvPicPr>
          <p:nvPr>
            <p:ph sz="quarter" idx="10"/>
          </p:nvPr>
        </p:nvPicPr>
        <p:blipFill>
          <a:blip r:embed="rId2"/>
          <a:stretch>
            <a:fillRect/>
          </a:stretch>
        </p:blipFill>
        <p:spPr>
          <a:xfrm>
            <a:off x="3289609" y="1335115"/>
            <a:ext cx="5053361" cy="5053361"/>
          </a:xfrm>
          <a:prstGeom prst="rect">
            <a:avLst/>
          </a:prstGeom>
          <a:noFill/>
        </p:spPr>
      </p:pic>
      <p:sp>
        <p:nvSpPr>
          <p:cNvPr id="11" name="Title 2">
            <a:extLst>
              <a:ext uri="{FF2B5EF4-FFF2-40B4-BE49-F238E27FC236}">
                <a16:creationId xmlns:a16="http://schemas.microsoft.com/office/drawing/2014/main" id="{FB6ACBD8-78B8-4A73-E3FE-0B3C7AD9A898}"/>
              </a:ext>
            </a:extLst>
          </p:cNvPr>
          <p:cNvSpPr>
            <a:spLocks noGrp="1"/>
          </p:cNvSpPr>
          <p:nvPr>
            <p:ph type="title"/>
          </p:nvPr>
        </p:nvSpPr>
        <p:spPr>
          <a:xfrm>
            <a:off x="838200" y="635000"/>
            <a:ext cx="10515600" cy="700115"/>
          </a:xfrm>
        </p:spPr>
        <p:txBody>
          <a:bodyPr/>
          <a:lstStyle/>
          <a:p>
            <a:r>
              <a:rPr lang="en-US" dirty="0"/>
              <a:t>Geolocation and sector distribution</a:t>
            </a:r>
          </a:p>
        </p:txBody>
      </p:sp>
    </p:spTree>
    <p:extLst>
      <p:ext uri="{BB962C8B-B14F-4D97-AF65-F5344CB8AC3E}">
        <p14:creationId xmlns:p14="http://schemas.microsoft.com/office/powerpoint/2010/main" val="93850745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p&#10;&#10;Description automatically generated">
            <a:extLst>
              <a:ext uri="{FF2B5EF4-FFF2-40B4-BE49-F238E27FC236}">
                <a16:creationId xmlns:a16="http://schemas.microsoft.com/office/drawing/2014/main" id="{0E174E35-6E38-0256-264F-E7A936125586}"/>
              </a:ext>
            </a:extLst>
          </p:cNvPr>
          <p:cNvPicPr>
            <a:picLocks noGrp="1" noChangeAspect="1"/>
          </p:cNvPicPr>
          <p:nvPr>
            <p:ph sz="quarter" idx="10"/>
          </p:nvPr>
        </p:nvPicPr>
        <p:blipFill rotWithShape="1">
          <a:blip r:embed="rId2"/>
          <a:srcRect t="4217" b="11177"/>
          <a:stretch/>
        </p:blipFill>
        <p:spPr>
          <a:xfrm>
            <a:off x="838200" y="2039392"/>
            <a:ext cx="10515600" cy="4114800"/>
          </a:xfrm>
          <a:prstGeom prst="rect">
            <a:avLst/>
          </a:prstGeom>
          <a:noFill/>
        </p:spPr>
      </p:pic>
      <p:sp>
        <p:nvSpPr>
          <p:cNvPr id="11" name="Title 2">
            <a:extLst>
              <a:ext uri="{FF2B5EF4-FFF2-40B4-BE49-F238E27FC236}">
                <a16:creationId xmlns:a16="http://schemas.microsoft.com/office/drawing/2014/main" id="{A2B12839-DD2E-0F61-90D9-949219D9BA27}"/>
              </a:ext>
            </a:extLst>
          </p:cNvPr>
          <p:cNvSpPr>
            <a:spLocks noGrp="1"/>
          </p:cNvSpPr>
          <p:nvPr>
            <p:ph type="title"/>
          </p:nvPr>
        </p:nvSpPr>
        <p:spPr>
          <a:xfrm>
            <a:off x="838200" y="635000"/>
            <a:ext cx="10515600" cy="700115"/>
          </a:xfrm>
        </p:spPr>
        <p:txBody>
          <a:bodyPr/>
          <a:lstStyle/>
          <a:p>
            <a:r>
              <a:rPr lang="en-US"/>
              <a:t>School Geolocation heatmap</a:t>
            </a:r>
            <a:endParaRPr lang="en-US" dirty="0"/>
          </a:p>
        </p:txBody>
      </p:sp>
    </p:spTree>
    <p:extLst>
      <p:ext uri="{BB962C8B-B14F-4D97-AF65-F5344CB8AC3E}">
        <p14:creationId xmlns:p14="http://schemas.microsoft.com/office/powerpoint/2010/main" val="30929036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03CF4CE6-0F34-4C06-D34F-5459AF6CFBC0}"/>
              </a:ext>
            </a:extLst>
          </p:cNvPr>
          <p:cNvPicPr>
            <a:picLocks noChangeAspect="1"/>
          </p:cNvPicPr>
          <p:nvPr/>
        </p:nvPicPr>
        <p:blipFill>
          <a:blip r:embed="rId3"/>
          <a:stretch>
            <a:fillRect/>
          </a:stretch>
        </p:blipFill>
        <p:spPr>
          <a:xfrm>
            <a:off x="1647565" y="2039392"/>
            <a:ext cx="8896869" cy="4114800"/>
          </a:xfrm>
          <a:prstGeom prst="rect">
            <a:avLst/>
          </a:prstGeom>
          <a:noFill/>
        </p:spPr>
      </p:pic>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a:xfrm>
            <a:off x="838200" y="635000"/>
            <a:ext cx="10515600" cy="700115"/>
          </a:xfrm>
        </p:spPr>
        <p:txBody>
          <a:bodyPr rtlCol="0" anchor="ctr">
            <a:normAutofit fontScale="90000"/>
          </a:bodyPr>
          <a:lstStyle/>
          <a:p>
            <a:pPr rtl="0"/>
            <a:r>
              <a:rPr lang="en-GB" sz="4400"/>
              <a:t>School Geolocation heatmap Inner Regional</a:t>
            </a:r>
            <a:endParaRPr lang="en-GB" sz="4400" dirty="0"/>
          </a:p>
        </p:txBody>
      </p:sp>
    </p:spTree>
    <p:extLst>
      <p:ext uri="{BB962C8B-B14F-4D97-AF65-F5344CB8AC3E}">
        <p14:creationId xmlns:p14="http://schemas.microsoft.com/office/powerpoint/2010/main" val="25754214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p&#10;&#10;Description automatically generated">
            <a:extLst>
              <a:ext uri="{FF2B5EF4-FFF2-40B4-BE49-F238E27FC236}">
                <a16:creationId xmlns:a16="http://schemas.microsoft.com/office/drawing/2014/main" id="{6AF51E71-0FBD-A39F-58DD-39851A4059E1}"/>
              </a:ext>
            </a:extLst>
          </p:cNvPr>
          <p:cNvPicPr>
            <a:picLocks noGrp="1" noChangeAspect="1"/>
          </p:cNvPicPr>
          <p:nvPr>
            <p:ph sz="quarter" idx="10"/>
          </p:nvPr>
        </p:nvPicPr>
        <p:blipFill rotWithShape="1">
          <a:blip r:embed="rId2"/>
          <a:srcRect t="12656" b="13513"/>
          <a:stretch/>
        </p:blipFill>
        <p:spPr>
          <a:xfrm>
            <a:off x="838200" y="2039392"/>
            <a:ext cx="10515600" cy="4114800"/>
          </a:xfrm>
          <a:prstGeom prst="rect">
            <a:avLst/>
          </a:prstGeom>
          <a:noFill/>
        </p:spPr>
      </p:pic>
      <p:sp>
        <p:nvSpPr>
          <p:cNvPr id="11" name="Title 2">
            <a:extLst>
              <a:ext uri="{FF2B5EF4-FFF2-40B4-BE49-F238E27FC236}">
                <a16:creationId xmlns:a16="http://schemas.microsoft.com/office/drawing/2014/main" id="{2D004C1B-5B82-C4EB-7C6F-6BE92D594588}"/>
              </a:ext>
            </a:extLst>
          </p:cNvPr>
          <p:cNvSpPr>
            <a:spLocks noGrp="1"/>
          </p:cNvSpPr>
          <p:nvPr>
            <p:ph type="title"/>
          </p:nvPr>
        </p:nvSpPr>
        <p:spPr>
          <a:xfrm>
            <a:off x="838200" y="635000"/>
            <a:ext cx="10515600" cy="700115"/>
          </a:xfrm>
        </p:spPr>
        <p:txBody>
          <a:bodyPr anchor="ctr">
            <a:normAutofit/>
          </a:bodyPr>
          <a:lstStyle/>
          <a:p>
            <a:r>
              <a:rPr lang="en-US" sz="4400"/>
              <a:t>School Geolocation heatmap Major Cities</a:t>
            </a:r>
            <a:endParaRPr lang="en-US" sz="4400" dirty="0"/>
          </a:p>
        </p:txBody>
      </p:sp>
    </p:spTree>
    <p:extLst>
      <p:ext uri="{BB962C8B-B14F-4D97-AF65-F5344CB8AC3E}">
        <p14:creationId xmlns:p14="http://schemas.microsoft.com/office/powerpoint/2010/main" val="371334297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p&#10;&#10;Description automatically generated">
            <a:extLst>
              <a:ext uri="{FF2B5EF4-FFF2-40B4-BE49-F238E27FC236}">
                <a16:creationId xmlns:a16="http://schemas.microsoft.com/office/drawing/2014/main" id="{3457E375-9191-C1C2-4409-ED2C01AC5555}"/>
              </a:ext>
            </a:extLst>
          </p:cNvPr>
          <p:cNvPicPr>
            <a:picLocks noGrp="1" noChangeAspect="1"/>
          </p:cNvPicPr>
          <p:nvPr>
            <p:ph sz="quarter" idx="10"/>
          </p:nvPr>
        </p:nvPicPr>
        <p:blipFill rotWithShape="1">
          <a:blip r:embed="rId2"/>
          <a:srcRect t="13084" b="13084"/>
          <a:stretch/>
        </p:blipFill>
        <p:spPr>
          <a:xfrm>
            <a:off x="838200" y="2039392"/>
            <a:ext cx="10515600" cy="4114800"/>
          </a:xfrm>
          <a:prstGeom prst="rect">
            <a:avLst/>
          </a:prstGeom>
          <a:noFill/>
        </p:spPr>
      </p:pic>
      <p:sp>
        <p:nvSpPr>
          <p:cNvPr id="11" name="Title 2">
            <a:extLst>
              <a:ext uri="{FF2B5EF4-FFF2-40B4-BE49-F238E27FC236}">
                <a16:creationId xmlns:a16="http://schemas.microsoft.com/office/drawing/2014/main" id="{EBDFEE93-42E2-2862-57FD-74362DE1C9AB}"/>
              </a:ext>
            </a:extLst>
          </p:cNvPr>
          <p:cNvSpPr>
            <a:spLocks noGrp="1"/>
          </p:cNvSpPr>
          <p:nvPr>
            <p:ph type="title"/>
          </p:nvPr>
        </p:nvSpPr>
        <p:spPr>
          <a:xfrm>
            <a:off x="838200" y="635000"/>
            <a:ext cx="10515600" cy="700115"/>
          </a:xfrm>
        </p:spPr>
        <p:txBody>
          <a:bodyPr anchor="ctr">
            <a:normAutofit/>
          </a:bodyPr>
          <a:lstStyle/>
          <a:p>
            <a:r>
              <a:rPr lang="en-US" sz="4100"/>
              <a:t>School Geolocation heatmap Outer Regional</a:t>
            </a:r>
          </a:p>
        </p:txBody>
      </p:sp>
    </p:spTree>
    <p:extLst>
      <p:ext uri="{BB962C8B-B14F-4D97-AF65-F5344CB8AC3E}">
        <p14:creationId xmlns:p14="http://schemas.microsoft.com/office/powerpoint/2010/main" val="86238804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p&#10;&#10;Description automatically generated">
            <a:extLst>
              <a:ext uri="{FF2B5EF4-FFF2-40B4-BE49-F238E27FC236}">
                <a16:creationId xmlns:a16="http://schemas.microsoft.com/office/drawing/2014/main" id="{DC143238-5773-666B-178E-C4F12EA1AA85}"/>
              </a:ext>
            </a:extLst>
          </p:cNvPr>
          <p:cNvPicPr>
            <a:picLocks noGrp="1" noChangeAspect="1"/>
          </p:cNvPicPr>
          <p:nvPr>
            <p:ph sz="quarter" idx="10"/>
          </p:nvPr>
        </p:nvPicPr>
        <p:blipFill rotWithShape="1">
          <a:blip r:embed="rId2"/>
          <a:srcRect t="6370" b="19799"/>
          <a:stretch/>
        </p:blipFill>
        <p:spPr>
          <a:xfrm>
            <a:off x="838200" y="2039392"/>
            <a:ext cx="10515600" cy="4114800"/>
          </a:xfrm>
          <a:prstGeom prst="rect">
            <a:avLst/>
          </a:prstGeom>
          <a:noFill/>
        </p:spPr>
      </p:pic>
      <p:sp>
        <p:nvSpPr>
          <p:cNvPr id="11" name="Title 2">
            <a:extLst>
              <a:ext uri="{FF2B5EF4-FFF2-40B4-BE49-F238E27FC236}">
                <a16:creationId xmlns:a16="http://schemas.microsoft.com/office/drawing/2014/main" id="{08F4414F-D411-DB2A-87ED-0A7E58D4DB21}"/>
              </a:ext>
            </a:extLst>
          </p:cNvPr>
          <p:cNvSpPr>
            <a:spLocks noGrp="1"/>
          </p:cNvSpPr>
          <p:nvPr>
            <p:ph type="title"/>
          </p:nvPr>
        </p:nvSpPr>
        <p:spPr>
          <a:xfrm>
            <a:off x="838200" y="635000"/>
            <a:ext cx="10515600" cy="700115"/>
          </a:xfrm>
        </p:spPr>
        <p:txBody>
          <a:bodyPr anchor="ctr">
            <a:normAutofit/>
          </a:bodyPr>
          <a:lstStyle/>
          <a:p>
            <a:r>
              <a:rPr lang="en-US" sz="4400"/>
              <a:t>School Geolocation heatmap Remote</a:t>
            </a:r>
            <a:endParaRPr lang="en-US" sz="4400" dirty="0"/>
          </a:p>
        </p:txBody>
      </p:sp>
    </p:spTree>
    <p:extLst>
      <p:ext uri="{BB962C8B-B14F-4D97-AF65-F5344CB8AC3E}">
        <p14:creationId xmlns:p14="http://schemas.microsoft.com/office/powerpoint/2010/main" val="84751627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p&#10;&#10;Description automatically generated">
            <a:extLst>
              <a:ext uri="{FF2B5EF4-FFF2-40B4-BE49-F238E27FC236}">
                <a16:creationId xmlns:a16="http://schemas.microsoft.com/office/drawing/2014/main" id="{236A7E29-E16F-4697-8177-B70F0C1C7040}"/>
              </a:ext>
            </a:extLst>
          </p:cNvPr>
          <p:cNvPicPr>
            <a:picLocks noGrp="1" noChangeAspect="1"/>
          </p:cNvPicPr>
          <p:nvPr>
            <p:ph sz="quarter" idx="10"/>
          </p:nvPr>
        </p:nvPicPr>
        <p:blipFill rotWithShape="1">
          <a:blip r:embed="rId2"/>
          <a:srcRect r="6084" b="1"/>
          <a:stretch/>
        </p:blipFill>
        <p:spPr>
          <a:xfrm>
            <a:off x="838200" y="2039392"/>
            <a:ext cx="10515600" cy="4114800"/>
          </a:xfrm>
          <a:prstGeom prst="rect">
            <a:avLst/>
          </a:prstGeom>
          <a:noFill/>
        </p:spPr>
      </p:pic>
      <p:sp>
        <p:nvSpPr>
          <p:cNvPr id="11" name="Title 2">
            <a:extLst>
              <a:ext uri="{FF2B5EF4-FFF2-40B4-BE49-F238E27FC236}">
                <a16:creationId xmlns:a16="http://schemas.microsoft.com/office/drawing/2014/main" id="{5B46A6B9-174C-5F69-BDD7-C34D99F0B0E2}"/>
              </a:ext>
            </a:extLst>
          </p:cNvPr>
          <p:cNvSpPr>
            <a:spLocks noGrp="1"/>
          </p:cNvSpPr>
          <p:nvPr>
            <p:ph type="title"/>
          </p:nvPr>
        </p:nvSpPr>
        <p:spPr>
          <a:xfrm>
            <a:off x="838200" y="635000"/>
            <a:ext cx="10515600" cy="700115"/>
          </a:xfrm>
        </p:spPr>
        <p:txBody>
          <a:bodyPr/>
          <a:lstStyle/>
          <a:p>
            <a:r>
              <a:rPr lang="en-US"/>
              <a:t>Territory heatmap</a:t>
            </a:r>
            <a:endParaRPr lang="en-US" dirty="0"/>
          </a:p>
        </p:txBody>
      </p:sp>
    </p:spTree>
    <p:extLst>
      <p:ext uri="{BB962C8B-B14F-4D97-AF65-F5344CB8AC3E}">
        <p14:creationId xmlns:p14="http://schemas.microsoft.com/office/powerpoint/2010/main" val="318719616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7EE8AA70-1B84-A66A-3CFD-157F6C02AC43}"/>
              </a:ext>
            </a:extLst>
          </p:cNvPr>
          <p:cNvPicPr>
            <a:picLocks noGrp="1" noChangeAspect="1"/>
          </p:cNvPicPr>
          <p:nvPr>
            <p:ph sz="quarter" idx="10"/>
          </p:nvPr>
        </p:nvPicPr>
        <p:blipFill rotWithShape="1">
          <a:blip r:embed="rId2"/>
          <a:stretch/>
        </p:blipFill>
        <p:spPr>
          <a:xfrm>
            <a:off x="1981199" y="2039392"/>
            <a:ext cx="8229601" cy="4114800"/>
          </a:xfrm>
          <a:noFill/>
        </p:spPr>
      </p:pic>
      <p:sp>
        <p:nvSpPr>
          <p:cNvPr id="10" name="Title 2">
            <a:extLst>
              <a:ext uri="{FF2B5EF4-FFF2-40B4-BE49-F238E27FC236}">
                <a16:creationId xmlns:a16="http://schemas.microsoft.com/office/drawing/2014/main" id="{93E9E6B3-7CC2-C464-3F6B-7E884578BE0A}"/>
              </a:ext>
            </a:extLst>
          </p:cNvPr>
          <p:cNvSpPr>
            <a:spLocks noGrp="1"/>
          </p:cNvSpPr>
          <p:nvPr>
            <p:ph type="title"/>
          </p:nvPr>
        </p:nvSpPr>
        <p:spPr>
          <a:xfrm>
            <a:off x="838200" y="635000"/>
            <a:ext cx="10515600" cy="700115"/>
          </a:xfrm>
        </p:spPr>
        <p:txBody>
          <a:bodyPr/>
          <a:lstStyle/>
          <a:p>
            <a:r>
              <a:rPr lang="en-US" dirty="0"/>
              <a:t>Boxplot grouped by Geolocation</a:t>
            </a:r>
          </a:p>
        </p:txBody>
      </p:sp>
    </p:spTree>
    <p:extLst>
      <p:ext uri="{BB962C8B-B14F-4D97-AF65-F5344CB8AC3E}">
        <p14:creationId xmlns:p14="http://schemas.microsoft.com/office/powerpoint/2010/main" val="3636678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ED227AE9-DCC2-4C15-9D04-23BF2F18D034}"/>
              </a:ext>
            </a:extLst>
          </p:cNvPr>
          <p:cNvSpPr>
            <a:spLocks noGrp="1"/>
          </p:cNvSpPr>
          <p:nvPr>
            <p:ph type="body" sz="quarter" idx="12"/>
          </p:nvPr>
        </p:nvSpPr>
        <p:spPr>
          <a:xfrm>
            <a:off x="660400" y="2044700"/>
            <a:ext cx="4275138" cy="3560763"/>
          </a:xfrm>
        </p:spPr>
        <p:txBody>
          <a:bodyPr>
            <a:normAutofit/>
          </a:bodyPr>
          <a:lstStyle/>
          <a:p>
            <a:r>
              <a:rPr lang="en-US" dirty="0"/>
              <a:t>Geolocation School sector count</a:t>
            </a:r>
          </a:p>
        </p:txBody>
      </p:sp>
      <p:pic>
        <p:nvPicPr>
          <p:cNvPr id="6" name="Picture Placeholder 5" descr="Chart&#10;&#10;Description automatically generated">
            <a:extLst>
              <a:ext uri="{FF2B5EF4-FFF2-40B4-BE49-F238E27FC236}">
                <a16:creationId xmlns:a16="http://schemas.microsoft.com/office/drawing/2014/main" id="{5A69B669-1684-2E26-60F0-E227BAE81E64}"/>
              </a:ext>
            </a:extLst>
          </p:cNvPr>
          <p:cNvPicPr>
            <a:picLocks noGrp="1" noChangeAspect="1"/>
          </p:cNvPicPr>
          <p:nvPr>
            <p:ph type="pic" sz="quarter" idx="13"/>
          </p:nvPr>
        </p:nvPicPr>
        <p:blipFill rotWithShape="1">
          <a:blip r:embed="rId2"/>
          <a:srcRect l="9809" r="7840" b="3"/>
          <a:stretch/>
        </p:blipFill>
        <p:spPr>
          <a:xfrm>
            <a:off x="4731895" y="128850"/>
            <a:ext cx="5435599" cy="6600299"/>
          </a:xfrm>
          <a:prstGeom prst="rect">
            <a:avLst/>
          </a:prstGeom>
          <a:noFill/>
        </p:spPr>
      </p:pic>
      <p:sp>
        <p:nvSpPr>
          <p:cNvPr id="18" name="Title 3">
            <a:extLst>
              <a:ext uri="{FF2B5EF4-FFF2-40B4-BE49-F238E27FC236}">
                <a16:creationId xmlns:a16="http://schemas.microsoft.com/office/drawing/2014/main" id="{3D96D079-18C4-CB36-4077-79D783A0B4B9}"/>
              </a:ext>
            </a:extLst>
          </p:cNvPr>
          <p:cNvSpPr>
            <a:spLocks noGrp="1"/>
          </p:cNvSpPr>
          <p:nvPr>
            <p:ph type="title"/>
          </p:nvPr>
        </p:nvSpPr>
        <p:spPr>
          <a:xfrm>
            <a:off x="660400" y="805213"/>
            <a:ext cx="4275138" cy="830997"/>
          </a:xfrm>
        </p:spPr>
        <p:txBody>
          <a:bodyPr/>
          <a:lstStyle/>
          <a:p>
            <a:r>
              <a:rPr lang="en-US" sz="2800">
                <a:latin typeface="Aharoni" panose="02010803020104030203" pitchFamily="2" charset="-79"/>
                <a:cs typeface="Aharoni" panose="02010803020104030203" pitchFamily="2" charset="-79"/>
              </a:rPr>
              <a:t>Geolocation School sector count</a:t>
            </a:r>
            <a:endParaRPr lang="en-US" sz="2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6253599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3231EDFB-731D-E20C-FAC7-1F9820951A61}"/>
              </a:ext>
            </a:extLst>
          </p:cNvPr>
          <p:cNvSpPr>
            <a:spLocks noGrp="1"/>
          </p:cNvSpPr>
          <p:nvPr>
            <p:ph type="body" sz="quarter" idx="11"/>
          </p:nvPr>
        </p:nvSpPr>
        <p:spPr>
          <a:xfrm>
            <a:off x="6312871" y="4061989"/>
            <a:ext cx="4220845" cy="1748983"/>
          </a:xfrm>
        </p:spPr>
        <p:txBody>
          <a:bodyPr/>
          <a:lstStyle/>
          <a:p>
            <a:pPr rtl="0">
              <a:spcBef>
                <a:spcPts val="0"/>
              </a:spcBef>
              <a:spcAft>
                <a:spcPts val="0"/>
              </a:spcAft>
            </a:pPr>
            <a:r>
              <a:rPr lang="en-AU" sz="1800" b="0" i="0" u="none" strike="noStrike" dirty="0">
                <a:solidFill>
                  <a:schemeClr val="accent4">
                    <a:lumMod val="50000"/>
                  </a:schemeClr>
                </a:solidFill>
                <a:effectLst/>
                <a:latin typeface="Arial" panose="020B0604020202020204" pitchFamily="34" charset="0"/>
              </a:rPr>
              <a:t>Which students has more choices of schools between gov or non gov?</a:t>
            </a:r>
          </a:p>
          <a:p>
            <a:pPr rtl="0">
              <a:spcBef>
                <a:spcPts val="0"/>
              </a:spcBef>
              <a:spcAft>
                <a:spcPts val="0"/>
              </a:spcAft>
            </a:pPr>
            <a:endParaRPr lang="en-AU" b="0" dirty="0">
              <a:solidFill>
                <a:schemeClr val="accent4">
                  <a:lumMod val="50000"/>
                </a:schemeClr>
              </a:solidFill>
              <a:effectLst/>
            </a:endParaRPr>
          </a:p>
          <a:p>
            <a:pPr rtl="0" fontAlgn="base">
              <a:spcBef>
                <a:spcPts val="0"/>
              </a:spcBef>
              <a:spcAft>
                <a:spcPts val="0"/>
              </a:spcAft>
              <a:buFont typeface="Arial" panose="020B0604020202020204" pitchFamily="34" charset="0"/>
              <a:buChar char="•"/>
            </a:pPr>
            <a:r>
              <a:rPr lang="en-AU" sz="1800" b="0" i="0" u="none" strike="noStrike" dirty="0">
                <a:solidFill>
                  <a:schemeClr val="accent4">
                    <a:lumMod val="50000"/>
                  </a:schemeClr>
                </a:solidFill>
                <a:effectLst/>
                <a:latin typeface="Arial" panose="020B0604020202020204" pitchFamily="34" charset="0"/>
              </a:rPr>
              <a:t>Number of school</a:t>
            </a:r>
          </a:p>
          <a:p>
            <a:pPr rtl="0" fontAlgn="base">
              <a:spcBef>
                <a:spcPts val="0"/>
              </a:spcBef>
              <a:spcAft>
                <a:spcPts val="0"/>
              </a:spcAft>
              <a:buFont typeface="Arial" panose="020B0604020202020204" pitchFamily="34" charset="0"/>
              <a:buChar char="•"/>
            </a:pPr>
            <a:endParaRPr lang="en-AU" sz="1800" b="0" i="0" u="none" strike="noStrike" dirty="0">
              <a:solidFill>
                <a:schemeClr val="accent4">
                  <a:lumMod val="50000"/>
                </a:schemeClr>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AU" sz="1800" b="0" i="0" u="none" strike="noStrike" dirty="0">
                <a:solidFill>
                  <a:schemeClr val="accent4">
                    <a:lumMod val="50000"/>
                  </a:schemeClr>
                </a:solidFill>
                <a:effectLst/>
                <a:latin typeface="Arial" panose="020B0604020202020204" pitchFamily="34" charset="0"/>
              </a:rPr>
              <a:t>Number of Gov and Non-gov</a:t>
            </a:r>
          </a:p>
          <a:p>
            <a:endParaRPr lang="en-US" dirty="0"/>
          </a:p>
        </p:txBody>
      </p:sp>
      <p:pic>
        <p:nvPicPr>
          <p:cNvPr id="6" name="Picture Placeholder 5" descr="A picture containing chart&#10;&#10;Description automatically generated">
            <a:extLst>
              <a:ext uri="{FF2B5EF4-FFF2-40B4-BE49-F238E27FC236}">
                <a16:creationId xmlns:a16="http://schemas.microsoft.com/office/drawing/2014/main" id="{4B1B5AD4-6C43-C622-CEAD-AFF4A57FB797}"/>
              </a:ext>
            </a:extLst>
          </p:cNvPr>
          <p:cNvPicPr>
            <a:picLocks noGrp="1" noChangeAspect="1"/>
          </p:cNvPicPr>
          <p:nvPr>
            <p:ph type="pic" sz="quarter" idx="12"/>
          </p:nvPr>
        </p:nvPicPr>
        <p:blipFill rotWithShape="1">
          <a:blip r:embed="rId2"/>
          <a:srcRect t="4705" r="-1" b="4704"/>
          <a:stretch/>
        </p:blipFill>
        <p:spPr>
          <a:xfrm>
            <a:off x="-157642" y="554636"/>
            <a:ext cx="6470513" cy="5861676"/>
          </a:xfrm>
          <a:prstGeom prst="rect">
            <a:avLst/>
          </a:prstGeom>
          <a:noFill/>
        </p:spPr>
      </p:pic>
      <p:sp>
        <p:nvSpPr>
          <p:cNvPr id="13" name="Title 3">
            <a:extLst>
              <a:ext uri="{FF2B5EF4-FFF2-40B4-BE49-F238E27FC236}">
                <a16:creationId xmlns:a16="http://schemas.microsoft.com/office/drawing/2014/main" id="{3D6141EF-14CB-8131-276A-7648B076A3E1}"/>
              </a:ext>
            </a:extLst>
          </p:cNvPr>
          <p:cNvSpPr>
            <a:spLocks noGrp="1"/>
          </p:cNvSpPr>
          <p:nvPr>
            <p:ph type="title"/>
          </p:nvPr>
        </p:nvSpPr>
        <p:spPr>
          <a:xfrm>
            <a:off x="6312871" y="2050552"/>
            <a:ext cx="4998720" cy="1748983"/>
          </a:xfrm>
        </p:spPr>
        <p:txBody>
          <a:bodyPr/>
          <a:lstStyle/>
          <a:p>
            <a:r>
              <a:rPr lang="en-US" b="1" dirty="0">
                <a:solidFill>
                  <a:schemeClr val="accent4"/>
                </a:solidFill>
                <a:latin typeface="Aharoni" panose="020F0502020204030204" pitchFamily="34" charset="0"/>
                <a:cs typeface="Aharoni" panose="020F0502020204030204" pitchFamily="34" charset="0"/>
              </a:rPr>
              <a:t>Count of all schools per Geolocation</a:t>
            </a:r>
          </a:p>
        </p:txBody>
      </p:sp>
    </p:spTree>
    <p:extLst>
      <p:ext uri="{BB962C8B-B14F-4D97-AF65-F5344CB8AC3E}">
        <p14:creationId xmlns:p14="http://schemas.microsoft.com/office/powerpoint/2010/main" val="19432489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rtlCol="0"/>
          <a:lstStyle/>
          <a:p>
            <a:pPr rtl="0"/>
            <a:r>
              <a:rPr lang="en-GB"/>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2044700"/>
            <a:ext cx="5885366" cy="3560763"/>
          </a:xfrm>
        </p:spPr>
        <p:txBody>
          <a:bodyPr rtlCol="0"/>
          <a:lstStyle/>
          <a:p>
            <a:pPr marL="0" indent="0">
              <a:buNone/>
            </a:pPr>
            <a:r>
              <a:rPr lang="en-AU" b="1" i="0" dirty="0">
                <a:solidFill>
                  <a:srgbClr val="363635"/>
                </a:solidFill>
                <a:effectLst/>
                <a:latin typeface="worldly"/>
              </a:rPr>
              <a:t>WHAT IS AN ATAR SCORE AND HOW IS IT CALCULATED ACCORDING TO VCE SCALING?</a:t>
            </a:r>
          </a:p>
          <a:p>
            <a:pPr marL="0" indent="0" algn="l">
              <a:buNone/>
            </a:pPr>
            <a:endParaRPr lang="en-AU" b="0" i="0" dirty="0">
              <a:solidFill>
                <a:srgbClr val="363635"/>
              </a:solidFill>
              <a:effectLst/>
              <a:latin typeface="opensans"/>
            </a:endParaRPr>
          </a:p>
          <a:p>
            <a:pPr marL="0" indent="0" algn="l">
              <a:buNone/>
            </a:pPr>
            <a:r>
              <a:rPr lang="en-AU" b="0" i="0" dirty="0">
                <a:solidFill>
                  <a:srgbClr val="363635"/>
                </a:solidFill>
                <a:effectLst/>
                <a:latin typeface="opensans"/>
              </a:rPr>
              <a:t>The ATAR is a ranking of Year 12 results that measures your overall academic achievement compared with all other final year students in Australia. The ATAR is not a score out of 100 – it is a rank. The ATAR allows tertiary institutions to compare the overall achievements of all students who have completed Year 12.</a:t>
            </a:r>
          </a:p>
          <a:p>
            <a:pPr marL="0" indent="0" rtl="0">
              <a:buNone/>
            </a:pPr>
            <a:endParaRPr lang="en-GB" dirty="0"/>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3"/>
          <a:srcRect l="22544" r="22544"/>
          <a:stretch>
            <a:fillRect/>
          </a:stretch>
        </p:blipFill>
        <p:spPr>
          <a:xfrm>
            <a:off x="7090227" y="816161"/>
            <a:ext cx="4441372" cy="5393036"/>
          </a:xfrm>
        </p:spPr>
      </p:pic>
    </p:spTree>
    <p:extLst>
      <p:ext uri="{BB962C8B-B14F-4D97-AF65-F5344CB8AC3E}">
        <p14:creationId xmlns:p14="http://schemas.microsoft.com/office/powerpoint/2010/main" val="3696770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hart, box and whisker chart&#10;&#10;Description automatically generated">
            <a:extLst>
              <a:ext uri="{FF2B5EF4-FFF2-40B4-BE49-F238E27FC236}">
                <a16:creationId xmlns:a16="http://schemas.microsoft.com/office/drawing/2014/main" id="{AE0BB573-32B8-D8A3-2BA7-AD8BAABBB033}"/>
              </a:ext>
            </a:extLst>
          </p:cNvPr>
          <p:cNvPicPr>
            <a:picLocks noGrp="1" noChangeAspect="1"/>
          </p:cNvPicPr>
          <p:nvPr>
            <p:ph sz="quarter" idx="10"/>
          </p:nvPr>
        </p:nvPicPr>
        <p:blipFill rotWithShape="1">
          <a:blip r:embed="rId2"/>
          <a:srcRect t="8451" b="13288"/>
          <a:stretch/>
        </p:blipFill>
        <p:spPr>
          <a:xfrm>
            <a:off x="838200" y="1469036"/>
            <a:ext cx="10515600" cy="4753964"/>
          </a:xfrm>
          <a:prstGeom prst="rect">
            <a:avLst/>
          </a:prstGeom>
          <a:noFill/>
        </p:spPr>
      </p:pic>
      <p:sp>
        <p:nvSpPr>
          <p:cNvPr id="3" name="Text Placeholder 2">
            <a:extLst>
              <a:ext uri="{FF2B5EF4-FFF2-40B4-BE49-F238E27FC236}">
                <a16:creationId xmlns:a16="http://schemas.microsoft.com/office/drawing/2014/main" id="{8B3C8B2E-D9F2-DF61-4277-B987D3D40C85}"/>
              </a:ext>
            </a:extLst>
          </p:cNvPr>
          <p:cNvSpPr>
            <a:spLocks noGrp="1"/>
          </p:cNvSpPr>
          <p:nvPr>
            <p:ph type="title"/>
          </p:nvPr>
        </p:nvSpPr>
        <p:spPr>
          <a:xfrm>
            <a:off x="838200" y="635000"/>
            <a:ext cx="10515600" cy="700115"/>
          </a:xfrm>
        </p:spPr>
        <p:txBody>
          <a:bodyPr anchor="ctr">
            <a:normAutofit/>
          </a:bodyPr>
          <a:lstStyle/>
          <a:p>
            <a:r>
              <a:rPr lang="en-US" sz="4400"/>
              <a:t>Mean VCE Box Plotting</a:t>
            </a:r>
          </a:p>
        </p:txBody>
      </p:sp>
    </p:spTree>
    <p:extLst>
      <p:ext uri="{BB962C8B-B14F-4D97-AF65-F5344CB8AC3E}">
        <p14:creationId xmlns:p14="http://schemas.microsoft.com/office/powerpoint/2010/main" val="21751134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pie chart&#10;&#10;Description automatically generated with medium confidence">
            <a:extLst>
              <a:ext uri="{FF2B5EF4-FFF2-40B4-BE49-F238E27FC236}">
                <a16:creationId xmlns:a16="http://schemas.microsoft.com/office/drawing/2014/main" id="{90884A4D-ADED-F349-0270-1FCCAFB74E2A}"/>
              </a:ext>
            </a:extLst>
          </p:cNvPr>
          <p:cNvPicPr>
            <a:picLocks noGrp="1" noChangeAspect="1"/>
          </p:cNvPicPr>
          <p:nvPr>
            <p:ph sz="quarter" idx="10"/>
          </p:nvPr>
        </p:nvPicPr>
        <p:blipFill>
          <a:blip r:embed="rId2"/>
          <a:stretch>
            <a:fillRect/>
          </a:stretch>
        </p:blipFill>
        <p:spPr>
          <a:xfrm>
            <a:off x="1903751" y="810460"/>
            <a:ext cx="6309609" cy="6309609"/>
          </a:xfrm>
        </p:spPr>
      </p:pic>
      <p:sp>
        <p:nvSpPr>
          <p:cNvPr id="3" name="Title 2">
            <a:extLst>
              <a:ext uri="{FF2B5EF4-FFF2-40B4-BE49-F238E27FC236}">
                <a16:creationId xmlns:a16="http://schemas.microsoft.com/office/drawing/2014/main" id="{8A17EA36-8572-D720-16BE-A14DE8F4F193}"/>
              </a:ext>
            </a:extLst>
          </p:cNvPr>
          <p:cNvSpPr>
            <a:spLocks noGrp="1"/>
          </p:cNvSpPr>
          <p:nvPr>
            <p:ph type="title"/>
          </p:nvPr>
        </p:nvSpPr>
        <p:spPr/>
        <p:txBody>
          <a:bodyPr/>
          <a:lstStyle/>
          <a:p>
            <a:r>
              <a:rPr lang="en-US" dirty="0"/>
              <a:t>Major Cities school sector distribution</a:t>
            </a:r>
          </a:p>
        </p:txBody>
      </p:sp>
    </p:spTree>
    <p:extLst>
      <p:ext uri="{BB962C8B-B14F-4D97-AF65-F5344CB8AC3E}">
        <p14:creationId xmlns:p14="http://schemas.microsoft.com/office/powerpoint/2010/main" val="377837829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pie chart&#10;&#10;Description automatically generated">
            <a:extLst>
              <a:ext uri="{FF2B5EF4-FFF2-40B4-BE49-F238E27FC236}">
                <a16:creationId xmlns:a16="http://schemas.microsoft.com/office/drawing/2014/main" id="{A200DAF1-8ADB-9685-87F2-729C2E386DAD}"/>
              </a:ext>
            </a:extLst>
          </p:cNvPr>
          <p:cNvPicPr>
            <a:picLocks noGrp="1" noChangeAspect="1"/>
          </p:cNvPicPr>
          <p:nvPr>
            <p:ph type="pic" sz="quarter" idx="10"/>
          </p:nvPr>
        </p:nvPicPr>
        <p:blipFill rotWithShape="1">
          <a:blip r:embed="rId2"/>
          <a:srcRect t="1867" r="-3" b="1959"/>
          <a:stretch/>
        </p:blipFill>
        <p:spPr>
          <a:xfrm>
            <a:off x="4650724" y="229548"/>
            <a:ext cx="6653632" cy="6398903"/>
          </a:xfrm>
          <a:prstGeom prst="rect">
            <a:avLst/>
          </a:prstGeom>
          <a:noFill/>
        </p:spPr>
      </p:pic>
      <p:sp>
        <p:nvSpPr>
          <p:cNvPr id="18" name="Title 3">
            <a:extLst>
              <a:ext uri="{FF2B5EF4-FFF2-40B4-BE49-F238E27FC236}">
                <a16:creationId xmlns:a16="http://schemas.microsoft.com/office/drawing/2014/main" id="{043DEFD8-9746-76F2-8131-9BA6DBBBEA26}"/>
              </a:ext>
            </a:extLst>
          </p:cNvPr>
          <p:cNvSpPr>
            <a:spLocks noGrp="1"/>
          </p:cNvSpPr>
          <p:nvPr>
            <p:ph type="title"/>
          </p:nvPr>
        </p:nvSpPr>
        <p:spPr>
          <a:xfrm>
            <a:off x="660400" y="805213"/>
            <a:ext cx="4275138" cy="2762446"/>
          </a:xfrm>
        </p:spPr>
        <p:txBody>
          <a:bodyPr/>
          <a:lstStyle/>
          <a:p>
            <a:r>
              <a:rPr lang="en-US" dirty="0"/>
              <a:t>Inner Regional Sector distribution</a:t>
            </a:r>
          </a:p>
        </p:txBody>
      </p:sp>
    </p:spTree>
    <p:extLst>
      <p:ext uri="{BB962C8B-B14F-4D97-AF65-F5344CB8AC3E}">
        <p14:creationId xmlns:p14="http://schemas.microsoft.com/office/powerpoint/2010/main" val="392732304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pie chart&#10;&#10;Description automatically generated">
            <a:extLst>
              <a:ext uri="{FF2B5EF4-FFF2-40B4-BE49-F238E27FC236}">
                <a16:creationId xmlns:a16="http://schemas.microsoft.com/office/drawing/2014/main" id="{E2F4B573-2B5A-96F7-594F-2E78823493ED}"/>
              </a:ext>
            </a:extLst>
          </p:cNvPr>
          <p:cNvPicPr>
            <a:picLocks noGrp="1" noChangeAspect="1"/>
          </p:cNvPicPr>
          <p:nvPr>
            <p:ph sz="quarter" idx="10"/>
          </p:nvPr>
        </p:nvPicPr>
        <p:blipFill>
          <a:blip r:embed="rId2"/>
          <a:stretch>
            <a:fillRect/>
          </a:stretch>
        </p:blipFill>
        <p:spPr>
          <a:xfrm>
            <a:off x="1783830" y="804499"/>
            <a:ext cx="6789295" cy="6789295"/>
          </a:xfrm>
        </p:spPr>
      </p:pic>
      <p:sp>
        <p:nvSpPr>
          <p:cNvPr id="3" name="Title 2">
            <a:extLst>
              <a:ext uri="{FF2B5EF4-FFF2-40B4-BE49-F238E27FC236}">
                <a16:creationId xmlns:a16="http://schemas.microsoft.com/office/drawing/2014/main" id="{D6873033-415B-19CD-838A-E96F9E789B4A}"/>
              </a:ext>
            </a:extLst>
          </p:cNvPr>
          <p:cNvSpPr>
            <a:spLocks noGrp="1"/>
          </p:cNvSpPr>
          <p:nvPr>
            <p:ph type="title"/>
          </p:nvPr>
        </p:nvSpPr>
        <p:spPr/>
        <p:txBody>
          <a:bodyPr/>
          <a:lstStyle/>
          <a:p>
            <a:r>
              <a:rPr lang="en-US" dirty="0"/>
              <a:t>Outer Regional Sector distribution</a:t>
            </a:r>
          </a:p>
        </p:txBody>
      </p:sp>
    </p:spTree>
    <p:extLst>
      <p:ext uri="{BB962C8B-B14F-4D97-AF65-F5344CB8AC3E}">
        <p14:creationId xmlns:p14="http://schemas.microsoft.com/office/powerpoint/2010/main" val="230003476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chart&#10;&#10;Description automatically generated">
            <a:extLst>
              <a:ext uri="{FF2B5EF4-FFF2-40B4-BE49-F238E27FC236}">
                <a16:creationId xmlns:a16="http://schemas.microsoft.com/office/drawing/2014/main" id="{BBCAE4AB-84F6-A2D9-1C8D-98932A4AD918}"/>
              </a:ext>
            </a:extLst>
          </p:cNvPr>
          <p:cNvPicPr>
            <a:picLocks noGrp="1" noChangeAspect="1"/>
          </p:cNvPicPr>
          <p:nvPr>
            <p:ph sz="quarter" idx="10"/>
          </p:nvPr>
        </p:nvPicPr>
        <p:blipFill>
          <a:blip r:embed="rId2"/>
          <a:stretch>
            <a:fillRect/>
          </a:stretch>
        </p:blipFill>
        <p:spPr>
          <a:xfrm>
            <a:off x="1558977" y="803953"/>
            <a:ext cx="7149060" cy="7149060"/>
          </a:xfrm>
          <a:prstGeom prst="rect">
            <a:avLst/>
          </a:prstGeom>
          <a:noFill/>
        </p:spPr>
      </p:pic>
      <p:sp>
        <p:nvSpPr>
          <p:cNvPr id="11" name="Title 2">
            <a:extLst>
              <a:ext uri="{FF2B5EF4-FFF2-40B4-BE49-F238E27FC236}">
                <a16:creationId xmlns:a16="http://schemas.microsoft.com/office/drawing/2014/main" id="{AB46EACA-81E2-24AC-FC7E-AD828F4029C2}"/>
              </a:ext>
            </a:extLst>
          </p:cNvPr>
          <p:cNvSpPr>
            <a:spLocks noGrp="1"/>
          </p:cNvSpPr>
          <p:nvPr>
            <p:ph type="title"/>
          </p:nvPr>
        </p:nvSpPr>
        <p:spPr>
          <a:xfrm>
            <a:off x="838200" y="635000"/>
            <a:ext cx="10515600" cy="700115"/>
          </a:xfrm>
        </p:spPr>
        <p:txBody>
          <a:bodyPr/>
          <a:lstStyle/>
          <a:p>
            <a:r>
              <a:rPr lang="en-US" dirty="0"/>
              <a:t>Remote School Sector distribution</a:t>
            </a:r>
          </a:p>
        </p:txBody>
      </p:sp>
    </p:spTree>
    <p:extLst>
      <p:ext uri="{BB962C8B-B14F-4D97-AF65-F5344CB8AC3E}">
        <p14:creationId xmlns:p14="http://schemas.microsoft.com/office/powerpoint/2010/main" val="158273220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3">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p:txBody>
          <a:bodyPr rtlCol="0"/>
          <a:lstStyle/>
          <a:p>
            <a:pPr rtl="0" eaLnBrk="1" latinLnBrk="0" hangingPunct="1"/>
            <a:r>
              <a:rPr lang="en-GB" sz="2800" kern="1200" dirty="0">
                <a:solidFill>
                  <a:srgbClr val="FFFFFF"/>
                </a:solidFill>
                <a:effectLst/>
                <a:latin typeface="Calibri Light" panose="020F0302020204030204" pitchFamily="34" charset="0"/>
                <a:ea typeface="+mn-ea"/>
                <a:cs typeface="+mn-cs"/>
              </a:rPr>
              <a:t>The implications of your findings; What do your findings mean?</a:t>
            </a:r>
            <a:endParaRPr lang="en-GB"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rtlCol="0"/>
          <a:lstStyle/>
          <a:p>
            <a:pPr rtl="0"/>
            <a:endParaRPr lang="en-GB" dirty="0"/>
          </a:p>
        </p:txBody>
      </p:sp>
    </p:spTree>
    <p:extLst>
      <p:ext uri="{BB962C8B-B14F-4D97-AF65-F5344CB8AC3E}">
        <p14:creationId xmlns:p14="http://schemas.microsoft.com/office/powerpoint/2010/main" val="410139979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8931DDA4-6E0A-4CD6-92DA-3787D0A645B7}"/>
              </a:ext>
              <a:ext uri="{C183D7F6-B498-43B3-948B-1728B52AA6E4}">
                <adec:decorative xmlns:adec="http://schemas.microsoft.com/office/drawing/2017/decorative" val="1"/>
              </a:ext>
            </a:extLst>
          </p:cNvPr>
          <p:cNvSpPr/>
          <p:nvPr/>
        </p:nvSpPr>
        <p:spPr>
          <a:xfrm>
            <a:off x="4634475" y="2218126"/>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latin typeface="+mj-lt"/>
            </a:endParaRPr>
          </a:p>
        </p:txBody>
      </p:sp>
      <p:sp>
        <p:nvSpPr>
          <p:cNvPr id="30" name="Hexagon 29">
            <a:extLst>
              <a:ext uri="{FF2B5EF4-FFF2-40B4-BE49-F238E27FC236}">
                <a16:creationId xmlns:a16="http://schemas.microsoft.com/office/drawing/2014/main" id="{73AA3A47-BB43-4280-BD7B-7095FEBBBCF2}"/>
              </a:ext>
              <a:ext uri="{C183D7F6-B498-43B3-948B-1728B52AA6E4}">
                <adec:decorative xmlns:adec="http://schemas.microsoft.com/office/drawing/2017/decorative" val="1"/>
              </a:ext>
            </a:extLst>
          </p:cNvPr>
          <p:cNvSpPr/>
          <p:nvPr/>
        </p:nvSpPr>
        <p:spPr>
          <a:xfrm>
            <a:off x="1469212" y="2210293"/>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latin typeface="+mj-lt"/>
            </a:endParaRPr>
          </a:p>
        </p:txBody>
      </p:sp>
      <p:sp>
        <p:nvSpPr>
          <p:cNvPr id="32" name="Hexagon 31">
            <a:extLst>
              <a:ext uri="{FF2B5EF4-FFF2-40B4-BE49-F238E27FC236}">
                <a16:creationId xmlns:a16="http://schemas.microsoft.com/office/drawing/2014/main" id="{0D4AF445-4FAA-4F77-90FF-71B4790DF651}"/>
              </a:ext>
              <a:ext uri="{C183D7F6-B498-43B3-948B-1728B52AA6E4}">
                <adec:decorative xmlns:adec="http://schemas.microsoft.com/office/drawing/2017/decorative" val="1"/>
              </a:ext>
            </a:extLst>
          </p:cNvPr>
          <p:cNvSpPr/>
          <p:nvPr/>
        </p:nvSpPr>
        <p:spPr>
          <a:xfrm>
            <a:off x="2190794" y="2217198"/>
            <a:ext cx="685800" cy="60415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latin typeface="+mj-lt"/>
            </a:endParaRPr>
          </a:p>
        </p:txBody>
      </p:sp>
      <p:sp>
        <p:nvSpPr>
          <p:cNvPr id="34" name="Hexagon 33">
            <a:extLst>
              <a:ext uri="{FF2B5EF4-FFF2-40B4-BE49-F238E27FC236}">
                <a16:creationId xmlns:a16="http://schemas.microsoft.com/office/drawing/2014/main" id="{5160F8B1-281B-40FE-913B-79806DCEB6E0}"/>
              </a:ext>
              <a:ext uri="{C183D7F6-B498-43B3-948B-1728B52AA6E4}">
                <adec:decorative xmlns:adec="http://schemas.microsoft.com/office/drawing/2017/decorative" val="1"/>
              </a:ext>
            </a:extLst>
          </p:cNvPr>
          <p:cNvSpPr/>
          <p:nvPr/>
        </p:nvSpPr>
        <p:spPr>
          <a:xfrm>
            <a:off x="3933383" y="2217198"/>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latin typeface="+mj-lt"/>
            </a:endParaRPr>
          </a:p>
        </p:txBody>
      </p:sp>
      <p:sp>
        <p:nvSpPr>
          <p:cNvPr id="36" name="Hexagon 35">
            <a:extLst>
              <a:ext uri="{FF2B5EF4-FFF2-40B4-BE49-F238E27FC236}">
                <a16:creationId xmlns:a16="http://schemas.microsoft.com/office/drawing/2014/main" id="{12A74B3C-CA43-40B8-8377-A34C10C16B69}"/>
              </a:ext>
              <a:ext uri="{C183D7F6-B498-43B3-948B-1728B52AA6E4}">
                <adec:decorative xmlns:adec="http://schemas.microsoft.com/office/drawing/2017/decorative" val="1"/>
              </a:ext>
            </a:extLst>
          </p:cNvPr>
          <p:cNvSpPr/>
          <p:nvPr/>
        </p:nvSpPr>
        <p:spPr>
          <a:xfrm>
            <a:off x="6735257" y="2268480"/>
            <a:ext cx="685800" cy="60415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latin typeface="+mj-lt"/>
            </a:endParaRPr>
          </a:p>
        </p:txBody>
      </p:sp>
      <p:sp>
        <p:nvSpPr>
          <p:cNvPr id="38" name="Hexagon 37">
            <a:extLst>
              <a:ext uri="{FF2B5EF4-FFF2-40B4-BE49-F238E27FC236}">
                <a16:creationId xmlns:a16="http://schemas.microsoft.com/office/drawing/2014/main" id="{06F5B9A6-704C-47AE-B230-105F31223C1A}"/>
              </a:ext>
              <a:ext uri="{C183D7F6-B498-43B3-948B-1728B52AA6E4}">
                <adec:decorative xmlns:adec="http://schemas.microsoft.com/office/drawing/2017/decorative" val="1"/>
              </a:ext>
            </a:extLst>
          </p:cNvPr>
          <p:cNvSpPr/>
          <p:nvPr/>
        </p:nvSpPr>
        <p:spPr>
          <a:xfrm>
            <a:off x="7421057" y="2236940"/>
            <a:ext cx="685800" cy="60415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latin typeface="+mj-lt"/>
            </a:endParaRPr>
          </a:p>
        </p:txBody>
      </p:sp>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xfrm>
            <a:off x="432000" y="1083920"/>
            <a:ext cx="11340000" cy="263894"/>
          </a:xfrm>
          <a:prstGeom prst="rect">
            <a:avLst/>
          </a:prstGeom>
        </p:spPr>
        <p:txBody>
          <a:bodyPr rtlCol="0" anchor="ctr"/>
          <a:lstStyle/>
          <a:p>
            <a:pPr algn="ctr"/>
            <a:r>
              <a:rPr lang="en-AU" sz="4800" b="0" i="0" u="none" strike="noStrike" dirty="0">
                <a:solidFill>
                  <a:srgbClr val="000000"/>
                </a:solidFill>
                <a:effectLst/>
                <a:latin typeface="Arial" panose="020B0604020202020204" pitchFamily="34" charset="0"/>
              </a:rPr>
              <a:t>Which have the best chance of success </a:t>
            </a:r>
            <a:br>
              <a:rPr lang="en-AU" sz="4000" b="0" dirty="0">
                <a:effectLst/>
              </a:rPr>
            </a:br>
            <a:endParaRPr lang="en-GB" sz="4800" b="1" dirty="0">
              <a:solidFill>
                <a:schemeClr val="tx1"/>
              </a:solidFill>
            </a:endParaRPr>
          </a:p>
        </p:txBody>
      </p:sp>
      <p:sp>
        <p:nvSpPr>
          <p:cNvPr id="76" name="Title 1">
            <a:extLst>
              <a:ext uri="{FF2B5EF4-FFF2-40B4-BE49-F238E27FC236}">
                <a16:creationId xmlns:a16="http://schemas.microsoft.com/office/drawing/2014/main" id="{EB84A30F-F3B0-42F4-8DF6-3D9E61AB0E01}"/>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GB" sz="2400" b="1" dirty="0">
                <a:solidFill>
                  <a:schemeClr val="accent4"/>
                </a:solidFill>
                <a:cs typeface="Biome Light" panose="020B0303030204020804" pitchFamily="34" charset="0"/>
              </a:rPr>
              <a:t>01</a:t>
            </a:r>
          </a:p>
        </p:txBody>
      </p:sp>
      <p:sp>
        <p:nvSpPr>
          <p:cNvPr id="78" name="Title 1">
            <a:extLst>
              <a:ext uri="{FF2B5EF4-FFF2-40B4-BE49-F238E27FC236}">
                <a16:creationId xmlns:a16="http://schemas.microsoft.com/office/drawing/2014/main" id="{0BEEF0A5-2CB1-4246-A58F-DA45646140C6}"/>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GB" sz="2400" b="1" dirty="0">
                <a:solidFill>
                  <a:schemeClr val="accent4"/>
                </a:solidFill>
                <a:cs typeface="Biome Light" panose="020B0303030204020804" pitchFamily="34" charset="0"/>
              </a:rPr>
              <a:t>02</a:t>
            </a:r>
          </a:p>
        </p:txBody>
      </p:sp>
      <p:sp>
        <p:nvSpPr>
          <p:cNvPr id="80" name="Title 1">
            <a:extLst>
              <a:ext uri="{FF2B5EF4-FFF2-40B4-BE49-F238E27FC236}">
                <a16:creationId xmlns:a16="http://schemas.microsoft.com/office/drawing/2014/main" id="{F7438FF9-EC22-4A3F-ADDB-34D6A1CA0020}"/>
              </a:ext>
            </a:extLst>
          </p:cNvPr>
          <p:cNvSpPr txBox="1">
            <a:spLocks/>
          </p:cNvSpPr>
          <p:nvPr/>
        </p:nvSpPr>
        <p:spPr>
          <a:xfrm>
            <a:off x="6299952" y="1709111"/>
            <a:ext cx="588731"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GB" sz="2400" b="1" dirty="0">
                <a:solidFill>
                  <a:schemeClr val="accent4"/>
                </a:solidFill>
                <a:cs typeface="Biome Light" panose="020B0303030204020804" pitchFamily="34" charset="0"/>
              </a:rPr>
              <a:t>03</a:t>
            </a:r>
          </a:p>
        </p:txBody>
      </p:sp>
      <p:sp>
        <p:nvSpPr>
          <p:cNvPr id="45" name="Rectangle 44">
            <a:extLst>
              <a:ext uri="{FF2B5EF4-FFF2-40B4-BE49-F238E27FC236}">
                <a16:creationId xmlns:a16="http://schemas.microsoft.com/office/drawing/2014/main" id="{04CA3F56-6B4F-4DFF-B133-DBA85DE6850E}"/>
              </a:ext>
              <a:ext uri="{C183D7F6-B498-43B3-948B-1728B52AA6E4}">
                <adec:decorative xmlns:adec="http://schemas.microsoft.com/office/drawing/2017/decorative" val="1"/>
              </a:ext>
            </a:extLst>
          </p:cNvPr>
          <p:cNvSpPr/>
          <p:nvPr/>
        </p:nvSpPr>
        <p:spPr>
          <a:xfrm>
            <a:off x="802349" y="2578060"/>
            <a:ext cx="250694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91" name="Rectangle 90">
            <a:extLst>
              <a:ext uri="{FF2B5EF4-FFF2-40B4-BE49-F238E27FC236}">
                <a16:creationId xmlns:a16="http://schemas.microsoft.com/office/drawing/2014/main" id="{C156482F-4317-491F-AFBA-E1AC4F3EE213}"/>
              </a:ext>
              <a:ext uri="{C183D7F6-B498-43B3-948B-1728B52AA6E4}">
                <adec:decorative xmlns:adec="http://schemas.microsoft.com/office/drawing/2017/decorative" val="1"/>
              </a:ext>
            </a:extLst>
          </p:cNvPr>
          <p:cNvSpPr/>
          <p:nvPr/>
        </p:nvSpPr>
        <p:spPr>
          <a:xfrm>
            <a:off x="3534200"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95" name="Rectangle 94">
            <a:extLst>
              <a:ext uri="{FF2B5EF4-FFF2-40B4-BE49-F238E27FC236}">
                <a16:creationId xmlns:a16="http://schemas.microsoft.com/office/drawing/2014/main" id="{C4F6EFBC-D760-468D-9BF7-FAAD40BF5D52}"/>
              </a:ext>
              <a:ext uri="{C183D7F6-B498-43B3-948B-1728B52AA6E4}">
                <adec:decorative xmlns:adec="http://schemas.microsoft.com/office/drawing/2017/decorative" val="1"/>
              </a:ext>
            </a:extLst>
          </p:cNvPr>
          <p:cNvSpPr/>
          <p:nvPr/>
        </p:nvSpPr>
        <p:spPr>
          <a:xfrm>
            <a:off x="6266051" y="2578060"/>
            <a:ext cx="2487168" cy="30150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68" name="TextBox 67">
            <a:extLst>
              <a:ext uri="{FF2B5EF4-FFF2-40B4-BE49-F238E27FC236}">
                <a16:creationId xmlns:a16="http://schemas.microsoft.com/office/drawing/2014/main" id="{C9097234-38E0-4114-A29F-508805824B65}"/>
              </a:ext>
            </a:extLst>
          </p:cNvPr>
          <p:cNvSpPr txBox="1"/>
          <p:nvPr/>
        </p:nvSpPr>
        <p:spPr>
          <a:xfrm>
            <a:off x="1148239" y="3182217"/>
            <a:ext cx="2085110" cy="1609290"/>
          </a:xfrm>
          <a:prstGeom prst="rect">
            <a:avLst/>
          </a:prstGeom>
          <a:noFill/>
        </p:spPr>
        <p:txBody>
          <a:bodyPr wrap="square" rIns="0" rtlCol="0">
            <a:noAutofit/>
          </a:bodyPr>
          <a:lstStyle/>
          <a:p>
            <a:pPr rtl="0" fontAlgn="base">
              <a:spcBef>
                <a:spcPts val="0"/>
              </a:spcBef>
              <a:spcAft>
                <a:spcPts val="0"/>
              </a:spcAft>
            </a:pPr>
            <a:r>
              <a:rPr lang="en-AU" sz="1800" b="0" i="0" u="none" strike="noStrike" dirty="0">
                <a:solidFill>
                  <a:srgbClr val="000000"/>
                </a:solidFill>
                <a:effectLst/>
                <a:latin typeface="Arial" panose="020B0604020202020204" pitchFamily="34" charset="0"/>
              </a:rPr>
              <a:t>Geolocation </a:t>
            </a:r>
          </a:p>
          <a:p>
            <a:pPr rtl="0" fontAlgn="base">
              <a:spcBef>
                <a:spcPts val="0"/>
              </a:spcBef>
              <a:spcAft>
                <a:spcPts val="0"/>
              </a:spcAft>
            </a:pPr>
            <a:endParaRPr lang="en-AU" dirty="0">
              <a:solidFill>
                <a:srgbClr val="000000"/>
              </a:solidFill>
              <a:latin typeface="Arial" panose="020B0604020202020204" pitchFamily="34" charset="0"/>
            </a:endParaRPr>
          </a:p>
          <a:p>
            <a:pPr rtl="0" fontAlgn="base">
              <a:spcBef>
                <a:spcPts val="0"/>
              </a:spcBef>
              <a:spcAft>
                <a:spcPts val="0"/>
              </a:spcAft>
            </a:pPr>
            <a:r>
              <a:rPr lang="en-AU" sz="1800" b="0" i="0" u="none" strike="noStrike" dirty="0">
                <a:solidFill>
                  <a:srgbClr val="000000"/>
                </a:solidFill>
                <a:effectLst/>
                <a:latin typeface="Arial" panose="020B0604020202020204" pitchFamily="34" charset="0"/>
              </a:rPr>
              <a:t>(Median ATAR, ATAR over 40% )</a:t>
            </a:r>
          </a:p>
          <a:p>
            <a:br>
              <a:rPr lang="en-AU" sz="1400" b="0" dirty="0">
                <a:effectLst/>
              </a:rPr>
            </a:br>
            <a:endParaRPr lang="en-GB" sz="1400" dirty="0">
              <a:cs typeface="Biome Light" panose="020B0303030204020804" pitchFamily="34" charset="0"/>
            </a:endParaRPr>
          </a:p>
        </p:txBody>
      </p:sp>
      <p:sp>
        <p:nvSpPr>
          <p:cNvPr id="4" name="TextBox 3">
            <a:extLst>
              <a:ext uri="{FF2B5EF4-FFF2-40B4-BE49-F238E27FC236}">
                <a16:creationId xmlns:a16="http://schemas.microsoft.com/office/drawing/2014/main" id="{F289E278-8976-4219-B8E5-16D2E65CD0E0}"/>
              </a:ext>
            </a:extLst>
          </p:cNvPr>
          <p:cNvSpPr txBox="1"/>
          <p:nvPr/>
        </p:nvSpPr>
        <p:spPr>
          <a:xfrm>
            <a:off x="3735229" y="3358599"/>
            <a:ext cx="2085110" cy="1609290"/>
          </a:xfrm>
          <a:prstGeom prst="rect">
            <a:avLst/>
          </a:prstGeom>
          <a:noFill/>
        </p:spPr>
        <p:txBody>
          <a:bodyPr wrap="square" rIns="0" rtlCol="0">
            <a:noAutofit/>
          </a:bodyPr>
          <a:lstStyle/>
          <a:p>
            <a:pPr algn="ctr" rtl="0"/>
            <a:r>
              <a:rPr lang="en-GB" sz="1400" b="0" i="0" u="none" strike="noStrike" dirty="0">
                <a:effectLst/>
                <a:cs typeface="Biome Light" panose="020B0303030204020804" pitchFamily="34" charset="0"/>
              </a:rPr>
              <a:t>.</a:t>
            </a:r>
            <a:endParaRPr lang="en-GB" sz="1400" dirty="0">
              <a:cs typeface="Biome Light" panose="020B0303030204020804" pitchFamily="34" charset="0"/>
            </a:endParaRPr>
          </a:p>
        </p:txBody>
      </p:sp>
      <p:sp>
        <p:nvSpPr>
          <p:cNvPr id="5" name="TextBox 4">
            <a:extLst>
              <a:ext uri="{FF2B5EF4-FFF2-40B4-BE49-F238E27FC236}">
                <a16:creationId xmlns:a16="http://schemas.microsoft.com/office/drawing/2014/main" id="{9E60F69B-8088-4A76-862A-5DC3B7B099A1}"/>
              </a:ext>
            </a:extLst>
          </p:cNvPr>
          <p:cNvSpPr txBox="1"/>
          <p:nvPr/>
        </p:nvSpPr>
        <p:spPr>
          <a:xfrm>
            <a:off x="6452646" y="3358599"/>
            <a:ext cx="2085110" cy="1609290"/>
          </a:xfrm>
          <a:prstGeom prst="rect">
            <a:avLst/>
          </a:prstGeom>
          <a:noFill/>
        </p:spPr>
        <p:txBody>
          <a:bodyPr wrap="square" rIns="0" rtlCol="0">
            <a:noAutofit/>
          </a:bodyPr>
          <a:lstStyle/>
          <a:p>
            <a:pPr rtl="0" fontAlgn="base">
              <a:spcBef>
                <a:spcPts val="0"/>
              </a:spcBef>
              <a:spcAft>
                <a:spcPts val="0"/>
              </a:spcAft>
            </a:pPr>
            <a:r>
              <a:rPr lang="en-AU" b="0" i="0" u="none" strike="noStrike" dirty="0">
                <a:solidFill>
                  <a:srgbClr val="000000"/>
                </a:solidFill>
                <a:effectLst/>
                <a:latin typeface="Arial" panose="020B0604020202020204" pitchFamily="34" charset="0"/>
              </a:rPr>
              <a:t>Gov vs Non-Gov </a:t>
            </a:r>
          </a:p>
          <a:p>
            <a:pPr rtl="0" fontAlgn="base">
              <a:spcBef>
                <a:spcPts val="0"/>
              </a:spcBef>
              <a:spcAft>
                <a:spcPts val="0"/>
              </a:spcAft>
            </a:pPr>
            <a:endParaRPr lang="en-AU" dirty="0">
              <a:solidFill>
                <a:srgbClr val="000000"/>
              </a:solidFill>
              <a:latin typeface="Arial" panose="020B0604020202020204" pitchFamily="34" charset="0"/>
            </a:endParaRPr>
          </a:p>
          <a:p>
            <a:pPr rtl="0" fontAlgn="base">
              <a:spcBef>
                <a:spcPts val="0"/>
              </a:spcBef>
              <a:spcAft>
                <a:spcPts val="0"/>
              </a:spcAft>
            </a:pPr>
            <a:r>
              <a:rPr lang="en-AU" b="0" i="0" u="none" strike="noStrike" dirty="0">
                <a:solidFill>
                  <a:srgbClr val="000000"/>
                </a:solidFill>
                <a:effectLst/>
                <a:latin typeface="Arial" panose="020B0604020202020204" pitchFamily="34" charset="0"/>
              </a:rPr>
              <a:t>(Median ATAR, ATAR over 40%)</a:t>
            </a:r>
          </a:p>
        </p:txBody>
      </p:sp>
      <p:sp>
        <p:nvSpPr>
          <p:cNvPr id="7" name="TextBox 6">
            <a:extLst>
              <a:ext uri="{FF2B5EF4-FFF2-40B4-BE49-F238E27FC236}">
                <a16:creationId xmlns:a16="http://schemas.microsoft.com/office/drawing/2014/main" id="{F44673B4-C0B9-43A0-B642-C8D78A87A514}"/>
              </a:ext>
            </a:extLst>
          </p:cNvPr>
          <p:cNvSpPr txBox="1"/>
          <p:nvPr/>
        </p:nvSpPr>
        <p:spPr>
          <a:xfrm>
            <a:off x="9178440" y="3358599"/>
            <a:ext cx="2085110" cy="1609290"/>
          </a:xfrm>
          <a:prstGeom prst="rect">
            <a:avLst/>
          </a:prstGeom>
          <a:noFill/>
        </p:spPr>
        <p:txBody>
          <a:bodyPr wrap="square" rIns="0" rtlCol="0">
            <a:noAutofit/>
          </a:bodyPr>
          <a:lstStyle/>
          <a:p>
            <a:pPr lvl="1" fontAlgn="base"/>
            <a:endParaRPr lang="en-AU" b="0" i="0" u="none" strike="noStrike" dirty="0">
              <a:solidFill>
                <a:srgbClr val="000000"/>
              </a:solidFill>
              <a:effectLst/>
              <a:latin typeface="Arial" panose="020B0604020202020204" pitchFamily="34" charset="0"/>
            </a:endParaRPr>
          </a:p>
        </p:txBody>
      </p:sp>
      <p:sp>
        <p:nvSpPr>
          <p:cNvPr id="2" name="TextBox 1">
            <a:extLst>
              <a:ext uri="{FF2B5EF4-FFF2-40B4-BE49-F238E27FC236}">
                <a16:creationId xmlns:a16="http://schemas.microsoft.com/office/drawing/2014/main" id="{C8348513-E86E-26B8-AC1E-7EEA6123D7DE}"/>
              </a:ext>
            </a:extLst>
          </p:cNvPr>
          <p:cNvSpPr txBox="1"/>
          <p:nvPr/>
        </p:nvSpPr>
        <p:spPr>
          <a:xfrm>
            <a:off x="3768948" y="3357671"/>
            <a:ext cx="2017672" cy="1200329"/>
          </a:xfrm>
          <a:prstGeom prst="rect">
            <a:avLst/>
          </a:prstGeom>
          <a:noFill/>
        </p:spPr>
        <p:txBody>
          <a:bodyPr wrap="square" rtlCol="0">
            <a:spAutoFit/>
          </a:bodyPr>
          <a:lstStyle/>
          <a:p>
            <a:pPr lvl="1" fontAlgn="base"/>
            <a:r>
              <a:rPr lang="en-AU" b="0" i="0" u="none" strike="noStrike" dirty="0">
                <a:solidFill>
                  <a:srgbClr val="000000"/>
                </a:solidFill>
                <a:effectLst/>
                <a:latin typeface="Arial" panose="020B0604020202020204" pitchFamily="34" charset="0"/>
              </a:rPr>
              <a:t>Find optimal Geolocation and Gov vs Non-Gov</a:t>
            </a:r>
          </a:p>
        </p:txBody>
      </p:sp>
    </p:spTree>
    <p:extLst>
      <p:ext uri="{BB962C8B-B14F-4D97-AF65-F5344CB8AC3E}">
        <p14:creationId xmlns:p14="http://schemas.microsoft.com/office/powerpoint/2010/main" val="1856314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p:txBody>
          <a:bodyPr rtlCol="0"/>
          <a:lstStyle/>
          <a:p>
            <a:pPr rtl="0"/>
            <a:endParaRPr lang="en-GB" dirty="0"/>
          </a:p>
          <a:p>
            <a:pPr rtl="0"/>
            <a:endParaRPr lang="en-GB"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3"/>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rtlCol="0"/>
          <a:lstStyle/>
          <a:p>
            <a:pPr rtl="0"/>
            <a:endParaRPr lang="en-GB" dirty="0"/>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p:txBody>
          <a:bodyPr rtlCol="0"/>
          <a:lstStyle/>
          <a:p>
            <a:pPr rtl="0"/>
            <a:endParaRPr lang="en-GB" dirty="0"/>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rtlCol="0"/>
          <a:lstStyle/>
          <a:p>
            <a:pPr rtl="0"/>
            <a:endParaRPr lang="en-GB" dirty="0"/>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p:txBody>
          <a:bodyPr rtlCol="0"/>
          <a:lstStyle/>
          <a:p>
            <a:pPr rtl="0"/>
            <a:endParaRPr lang="en-GB" dirty="0"/>
          </a:p>
        </p:txBody>
      </p:sp>
    </p:spTree>
    <p:extLst>
      <p:ext uri="{BB962C8B-B14F-4D97-AF65-F5344CB8AC3E}">
        <p14:creationId xmlns:p14="http://schemas.microsoft.com/office/powerpoint/2010/main" val="3007378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rtlCol="0"/>
          <a:lstStyle/>
          <a:p>
            <a:pPr rtl="0"/>
            <a:r>
              <a:rPr lang="en-GB"/>
              <a:t>Summary</a:t>
            </a:r>
            <a:br>
              <a:rPr lang="en-GB"/>
            </a:br>
            <a:endParaRPr lang="en-GB"/>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Tree>
    <p:extLst>
      <p:ext uri="{BB962C8B-B14F-4D97-AF65-F5344CB8AC3E}">
        <p14:creationId xmlns:p14="http://schemas.microsoft.com/office/powerpoint/2010/main" val="4120671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rtlCol="0"/>
          <a:lstStyle/>
          <a:p>
            <a:pPr rtl="0"/>
            <a:r>
              <a:rPr lang="en-GB"/>
              <a:t>Conclusion</a:t>
            </a:r>
          </a:p>
          <a:p>
            <a:pPr rtl="0"/>
            <a:endParaRPr lang="en-GB"/>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a:xfrm>
            <a:off x="647701" y="1531620"/>
            <a:ext cx="5753100" cy="4834890"/>
          </a:xfrm>
        </p:spPr>
        <p:txBody>
          <a:bodyPr rtlCol="0"/>
          <a:lstStyle/>
          <a:p>
            <a:r>
              <a:rPr lang="en-AU" sz="1800" dirty="0">
                <a:solidFill>
                  <a:srgbClr val="24292F"/>
                </a:solidFill>
                <a:effectLst/>
                <a:latin typeface="Calibri" panose="020F0502020204030204" pitchFamily="34" charset="0"/>
                <a:ea typeface="Times New Roman" panose="02020603050405020304" pitchFamily="18" charset="0"/>
              </a:rPr>
              <a:t>Rural and Regional schools tend to be smaller than Major Cities schools. </a:t>
            </a:r>
          </a:p>
          <a:p>
            <a:r>
              <a:rPr lang="en-AU" sz="1800" dirty="0">
                <a:solidFill>
                  <a:srgbClr val="24292F"/>
                </a:solidFill>
                <a:effectLst/>
                <a:latin typeface="Calibri" panose="020F0502020204030204" pitchFamily="34" charset="0"/>
                <a:ea typeface="Times New Roman" panose="02020603050405020304" pitchFamily="18" charset="0"/>
              </a:rPr>
              <a:t>This can have a number of disadvantages as well as benefits for rural and regional students. </a:t>
            </a:r>
          </a:p>
          <a:p>
            <a:r>
              <a:rPr lang="en-AU" sz="1800" dirty="0">
                <a:solidFill>
                  <a:srgbClr val="24292F"/>
                </a:solidFill>
                <a:effectLst/>
                <a:latin typeface="Calibri" panose="020F0502020204030204" pitchFamily="34" charset="0"/>
                <a:ea typeface="Times New Roman" panose="02020603050405020304" pitchFamily="18" charset="0"/>
              </a:rPr>
              <a:t>On the one hand, class sizes tend to be smaller, students enjoy more individual attention from their teachers, and teachers often know most, if not all, the students. </a:t>
            </a:r>
          </a:p>
          <a:p>
            <a:r>
              <a:rPr lang="en-AU" sz="1800" dirty="0">
                <a:solidFill>
                  <a:srgbClr val="24292F"/>
                </a:solidFill>
                <a:effectLst/>
                <a:latin typeface="Calibri" panose="020F0502020204030204" pitchFamily="34" charset="0"/>
                <a:ea typeface="Times New Roman" panose="02020603050405020304" pitchFamily="18" charset="0"/>
              </a:rPr>
              <a:t>On the other hand, smaller schools tend to have fewer resources, are often less able to employ specialist staff or offer specialist subjects or programs, have to use composite multigrade classes,</a:t>
            </a:r>
          </a:p>
          <a:p>
            <a:r>
              <a:rPr lang="en-AU" sz="1800" dirty="0">
                <a:solidFill>
                  <a:srgbClr val="24292F"/>
                </a:solidFill>
                <a:effectLst/>
                <a:latin typeface="Calibri" panose="020F0502020204030204" pitchFamily="34" charset="0"/>
                <a:ea typeface="Times New Roman" panose="02020603050405020304" pitchFamily="18" charset="0"/>
              </a:rPr>
              <a:t>provide fewer opportunities for professional development, have more difficulty recruiting and retaining teachers, provide less support for special needs students and offer fewer options for courses.</a:t>
            </a:r>
            <a:endParaRPr lang="en-AU" sz="1800" dirty="0">
              <a:effectLst/>
              <a:latin typeface="Times New Roman" panose="02020603050405020304" pitchFamily="18" charset="0"/>
              <a:ea typeface="Times New Roman" panose="02020603050405020304" pitchFamily="18" charset="0"/>
            </a:endParaRPr>
          </a:p>
          <a:p>
            <a:pPr rtl="0"/>
            <a:endParaRPr lang="en-GB"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a:xfrm>
            <a:off x="633730" y="111755"/>
            <a:ext cx="4143375" cy="759470"/>
          </a:xfrm>
        </p:spPr>
        <p:txBody>
          <a:bodyPr rtlCol="0"/>
          <a:lstStyle/>
          <a:p>
            <a:pPr rtl="0"/>
            <a:endParaRPr lang="en-GB" dirty="0"/>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3"/>
          <a:srcRect l="17082" r="17082"/>
          <a:stretch/>
        </p:blipFill>
        <p:spPr>
          <a:xfrm>
            <a:off x="5888038" y="533400"/>
            <a:ext cx="5541962" cy="5611813"/>
          </a:xfrm>
        </p:spPr>
      </p:pic>
    </p:spTree>
    <p:extLst>
      <p:ext uri="{BB962C8B-B14F-4D97-AF65-F5344CB8AC3E}">
        <p14:creationId xmlns:p14="http://schemas.microsoft.com/office/powerpoint/2010/main" val="715534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6096000" y="496603"/>
            <a:ext cx="4860290" cy="830997"/>
          </a:xfrm>
        </p:spPr>
        <p:txBody>
          <a:bodyPr rtlCol="0"/>
          <a:lstStyle/>
          <a:p>
            <a:pPr rtl="0"/>
            <a:r>
              <a:rPr lang="en-GB" dirty="0"/>
              <a:t>Project Overview</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420557" y="120018"/>
            <a:ext cx="5339930" cy="6355733"/>
          </a:xfrm>
        </p:spPr>
        <p:txBody>
          <a:bodyPr rtlCol="0"/>
          <a:lstStyle/>
          <a:p>
            <a:pPr marL="0" indent="0" algn="l">
              <a:buNone/>
            </a:pPr>
            <a:r>
              <a:rPr lang="en-AU" sz="2800" b="1" i="0" dirty="0">
                <a:solidFill>
                  <a:srgbClr val="24292F"/>
                </a:solidFill>
                <a:effectLst/>
                <a:latin typeface="-apple-system"/>
              </a:rPr>
              <a:t>Features</a:t>
            </a:r>
          </a:p>
          <a:p>
            <a:pPr algn="l"/>
            <a:r>
              <a:rPr lang="en-AU" i="0" dirty="0">
                <a:solidFill>
                  <a:srgbClr val="24292F"/>
                </a:solidFill>
                <a:effectLst/>
                <a:latin typeface="-apple-system"/>
              </a:rPr>
              <a:t>Analysis of School Data Victoria</a:t>
            </a:r>
          </a:p>
          <a:p>
            <a:pPr algn="l">
              <a:buFont typeface="Arial" panose="020B0604020202020204" pitchFamily="34" charset="0"/>
              <a:buChar char="•"/>
            </a:pPr>
            <a:r>
              <a:rPr lang="en-AU" dirty="0">
                <a:solidFill>
                  <a:srgbClr val="24292F"/>
                </a:solidFill>
                <a:latin typeface="-apple-system"/>
              </a:rPr>
              <a:t>Geolocation</a:t>
            </a:r>
            <a:r>
              <a:rPr lang="en-AU" b="0" i="0" dirty="0">
                <a:solidFill>
                  <a:srgbClr val="24292F"/>
                </a:solidFill>
                <a:effectLst/>
                <a:latin typeface="-apple-system"/>
              </a:rPr>
              <a:t> wise performance</a:t>
            </a:r>
          </a:p>
          <a:p>
            <a:pPr algn="l">
              <a:buFont typeface="Arial" panose="020B0604020202020204" pitchFamily="34" charset="0"/>
              <a:buChar char="•"/>
            </a:pPr>
            <a:r>
              <a:rPr lang="en-AU" b="0" i="0" dirty="0">
                <a:solidFill>
                  <a:srgbClr val="24292F"/>
                </a:solidFill>
                <a:effectLst/>
                <a:latin typeface="-apple-system"/>
              </a:rPr>
              <a:t>School wise Geolocation analysis</a:t>
            </a:r>
          </a:p>
          <a:p>
            <a:pPr>
              <a:buFont typeface="Arial" panose="020B0604020202020204" pitchFamily="34" charset="0"/>
              <a:buChar char="•"/>
            </a:pPr>
            <a:r>
              <a:rPr lang="en-AU" dirty="0">
                <a:solidFill>
                  <a:srgbClr val="24292F"/>
                </a:solidFill>
                <a:latin typeface="-apple-system"/>
              </a:rPr>
              <a:t>Geolocation</a:t>
            </a:r>
            <a:r>
              <a:rPr lang="en-AU" b="0" i="0" dirty="0">
                <a:solidFill>
                  <a:srgbClr val="24292F"/>
                </a:solidFill>
                <a:effectLst/>
                <a:latin typeface="-apple-system"/>
              </a:rPr>
              <a:t> wise analysis </a:t>
            </a:r>
            <a:r>
              <a:rPr lang="en-AU" sz="1600" b="0" i="0" u="none" strike="noStrike" dirty="0">
                <a:solidFill>
                  <a:srgbClr val="000000"/>
                </a:solidFill>
                <a:effectLst/>
                <a:latin typeface="Arial" panose="020B0604020202020204" pitchFamily="34" charset="0"/>
              </a:rPr>
              <a:t>(Median ATAR, ATAR over 40% )</a:t>
            </a:r>
            <a:endParaRPr lang="en-AU" sz="1600" u="none" strike="noStrike" dirty="0">
              <a:solidFill>
                <a:srgbClr val="24292F"/>
              </a:solidFill>
              <a:latin typeface="-apple-system"/>
            </a:endParaRPr>
          </a:p>
          <a:p>
            <a:pPr>
              <a:buFont typeface="Arial" panose="020B0604020202020204" pitchFamily="34" charset="0"/>
              <a:buChar char="•"/>
            </a:pPr>
            <a:r>
              <a:rPr lang="en-AU" b="0" i="0" dirty="0">
                <a:solidFill>
                  <a:srgbClr val="24292F"/>
                </a:solidFill>
                <a:effectLst/>
                <a:latin typeface="-apple-system"/>
              </a:rPr>
              <a:t>Analysis of source of Study</a:t>
            </a:r>
          </a:p>
          <a:p>
            <a:pPr rtl="0">
              <a:spcBef>
                <a:spcPts val="0"/>
              </a:spcBef>
              <a:spcAft>
                <a:spcPts val="0"/>
              </a:spcAft>
            </a:pPr>
            <a:r>
              <a:rPr lang="en-AU" sz="1800" u="none" strike="noStrike" dirty="0">
                <a:solidFill>
                  <a:srgbClr val="24292F"/>
                </a:solidFill>
                <a:latin typeface="-apple-system"/>
              </a:rPr>
              <a:t>W</a:t>
            </a:r>
            <a:r>
              <a:rPr lang="en-AU" sz="1800" b="0" i="0" u="none" strike="noStrike" dirty="0">
                <a:solidFill>
                  <a:srgbClr val="000000"/>
                </a:solidFill>
                <a:effectLst/>
                <a:latin typeface="Arial" panose="020B0604020202020204" pitchFamily="34" charset="0"/>
              </a:rPr>
              <a:t>hich school </a:t>
            </a:r>
            <a:r>
              <a:rPr lang="en-AU" sz="1800" dirty="0">
                <a:solidFill>
                  <a:srgbClr val="000000"/>
                </a:solidFill>
                <a:latin typeface="Arial" panose="020B0604020202020204" pitchFamily="34" charset="0"/>
              </a:rPr>
              <a:t>sector has best </a:t>
            </a:r>
            <a:r>
              <a:rPr lang="en-AU" sz="1800" b="0" i="0" u="none" strike="noStrike" dirty="0">
                <a:solidFill>
                  <a:srgbClr val="000000"/>
                </a:solidFill>
                <a:effectLst/>
                <a:latin typeface="Arial" panose="020B0604020202020204" pitchFamily="34" charset="0"/>
              </a:rPr>
              <a:t>chance of success</a:t>
            </a:r>
          </a:p>
          <a:p>
            <a:pPr rtl="0">
              <a:spcBef>
                <a:spcPts val="0"/>
              </a:spcBef>
              <a:spcAft>
                <a:spcPts val="0"/>
              </a:spcAft>
            </a:pPr>
            <a:r>
              <a:rPr lang="en-AU" sz="1800" b="0" i="0" u="none" strike="noStrike" dirty="0">
                <a:solidFill>
                  <a:srgbClr val="000000"/>
                </a:solidFill>
                <a:effectLst/>
                <a:latin typeface="Arial" panose="020B0604020202020204" pitchFamily="34" charset="0"/>
              </a:rPr>
              <a:t>Geolocation Gov vs Non-Gov (Median ATAR, ATAR over 40%)</a:t>
            </a:r>
          </a:p>
          <a:p>
            <a:pPr rtl="0" fontAlgn="base">
              <a:spcBef>
                <a:spcPts val="0"/>
              </a:spcBef>
              <a:spcAft>
                <a:spcPts val="0"/>
              </a:spcAft>
              <a:buFont typeface="Arial" panose="020B0604020202020204" pitchFamily="34" charset="0"/>
              <a:buChar char="•"/>
            </a:pPr>
            <a:r>
              <a:rPr lang="en-AU" sz="1800" b="0" i="0" u="none" strike="noStrike" dirty="0">
                <a:solidFill>
                  <a:srgbClr val="000000"/>
                </a:solidFill>
                <a:effectLst/>
                <a:latin typeface="Arial" panose="020B0604020202020204" pitchFamily="34" charset="0"/>
              </a:rPr>
              <a:t>Find optimal Geolocation and Gov vs Non-Gov</a:t>
            </a:r>
          </a:p>
          <a:p>
            <a:pPr algn="l">
              <a:buFont typeface="Arial" panose="020B0604020202020204" pitchFamily="34" charset="0"/>
              <a:buChar char="•"/>
            </a:pPr>
            <a:endParaRPr lang="en-AU" b="1" i="0" dirty="0">
              <a:solidFill>
                <a:srgbClr val="24292F"/>
              </a:solidFill>
              <a:effectLst/>
              <a:latin typeface="-apple-system"/>
            </a:endParaRPr>
          </a:p>
          <a:p>
            <a:pPr marL="0" indent="0" rtl="0">
              <a:buNone/>
            </a:pPr>
            <a:endParaRPr lang="en-GB" dirty="0"/>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a:xfrm>
            <a:off x="5196206" y="1106411"/>
            <a:ext cx="5855754" cy="5631571"/>
          </a:xfrm>
        </p:spPr>
      </p:pic>
    </p:spTree>
    <p:extLst>
      <p:ext uri="{BB962C8B-B14F-4D97-AF65-F5344CB8AC3E}">
        <p14:creationId xmlns:p14="http://schemas.microsoft.com/office/powerpoint/2010/main" val="134190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xfrm>
            <a:off x="207148" y="2335182"/>
            <a:ext cx="11340000" cy="700114"/>
          </a:xfrm>
          <a:prstGeom prst="rect">
            <a:avLst/>
          </a:prstGeom>
        </p:spPr>
        <p:txBody>
          <a:bodyPr rtlCol="0" anchor="ctr"/>
          <a:lstStyle/>
          <a:p>
            <a:pPr algn="ctr" rtl="0"/>
            <a:r>
              <a:rPr lang="en-GB" sz="4800" b="1" dirty="0">
                <a:solidFill>
                  <a:schemeClr val="tx1"/>
                </a:solidFill>
              </a:rPr>
              <a:t>Group 6</a:t>
            </a:r>
          </a:p>
        </p:txBody>
      </p:sp>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p:txBody>
          <a:bodyPr rtlCol="0"/>
          <a:lstStyle/>
          <a:p>
            <a:pPr rtl="0"/>
            <a:r>
              <a:rPr lang="en-GB" dirty="0" err="1"/>
              <a:t>Peregrin</a:t>
            </a:r>
            <a:r>
              <a:rPr lang="en-GB" dirty="0"/>
              <a:t> Ryan</a:t>
            </a:r>
          </a:p>
        </p:txBody>
      </p:sp>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p:txBody>
          <a:bodyPr rtlCol="0"/>
          <a:lstStyle/>
          <a:p>
            <a:pPr rtl="0"/>
            <a:r>
              <a:rPr lang="en-GB" dirty="0"/>
              <a:t>Josh Martin</a:t>
            </a:r>
          </a:p>
        </p:txBody>
      </p:sp>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p:txBody>
          <a:bodyPr rtlCol="0"/>
          <a:lstStyle/>
          <a:p>
            <a:pPr rtl="0"/>
            <a:r>
              <a:rPr lang="en-GB" dirty="0" err="1"/>
              <a:t>Udeshi</a:t>
            </a:r>
            <a:r>
              <a:rPr lang="en-GB" dirty="0"/>
              <a:t> Pereira</a:t>
            </a:r>
          </a:p>
        </p:txBody>
      </p:sp>
    </p:spTree>
    <p:extLst>
      <p:ext uri="{BB962C8B-B14F-4D97-AF65-F5344CB8AC3E}">
        <p14:creationId xmlns:p14="http://schemas.microsoft.com/office/powerpoint/2010/main" val="3401748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p:txBody>
          <a:bodyPr rtlCol="0"/>
          <a:lstStyle/>
          <a:p>
            <a:pPr rtl="0"/>
            <a:r>
              <a:rPr lang="en-GB"/>
              <a:t>Goals for Q2</a:t>
            </a:r>
            <a:br>
              <a:rPr lang="en-GB"/>
            </a:br>
            <a:endParaRPr lang="en-GB"/>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3"/>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14"/>
          </p:nvPr>
        </p:nvSpPr>
        <p:spPr/>
        <p:txBody>
          <a:bodyPr rtlCol="0"/>
          <a:lstStyle/>
          <a:p>
            <a:pPr rtl="0"/>
            <a:r>
              <a:rPr lang="en-GB"/>
              <a:t>Business opportunities</a:t>
            </a:r>
          </a:p>
        </p:txBody>
      </p:sp>
      <p:sp>
        <p:nvSpPr>
          <p:cNvPr id="5" name="Text Placeholder 4">
            <a:extLst>
              <a:ext uri="{FF2B5EF4-FFF2-40B4-BE49-F238E27FC236}">
                <a16:creationId xmlns:a16="http://schemas.microsoft.com/office/drawing/2014/main" id="{960AED82-F4F3-044A-B30A-FD32531BD7DF}"/>
              </a:ext>
            </a:extLst>
          </p:cNvPr>
          <p:cNvSpPr>
            <a:spLocks noGrp="1"/>
          </p:cNvSpPr>
          <p:nvPr>
            <p:ph type="body" sz="quarter" idx="13"/>
          </p:nvPr>
        </p:nvSpPr>
        <p:spPr/>
        <p:txBody>
          <a:bodyPr rtlCol="0"/>
          <a:lstStyle/>
          <a:p>
            <a:pPr rtl="0"/>
            <a:r>
              <a:rPr lang="en-GB"/>
              <a:t>Increase customer satisfaction by 2%</a:t>
            </a:r>
            <a:br>
              <a:rPr lang="en-GB"/>
            </a:br>
            <a:endParaRPr lang="en-GB"/>
          </a:p>
          <a:p>
            <a:pPr rtl="0"/>
            <a:r>
              <a:rPr lang="en-GB"/>
              <a:t>Maintain growth</a:t>
            </a:r>
          </a:p>
          <a:p>
            <a:pPr rtl="0"/>
            <a:endParaRPr lang="en-GB"/>
          </a:p>
        </p:txBody>
      </p:sp>
      <p:sp>
        <p:nvSpPr>
          <p:cNvPr id="16" name="Text Placeholder 15">
            <a:extLst>
              <a:ext uri="{FF2B5EF4-FFF2-40B4-BE49-F238E27FC236}">
                <a16:creationId xmlns:a16="http://schemas.microsoft.com/office/drawing/2014/main" id="{F5DCF7EA-3411-4C0C-80B9-EA80529F6425}"/>
              </a:ext>
            </a:extLst>
          </p:cNvPr>
          <p:cNvSpPr>
            <a:spLocks noGrp="1"/>
          </p:cNvSpPr>
          <p:nvPr>
            <p:ph type="body" sz="quarter" idx="17"/>
          </p:nvPr>
        </p:nvSpPr>
        <p:spPr/>
        <p:txBody>
          <a:bodyPr rtlCol="0"/>
          <a:lstStyle/>
          <a:p>
            <a:pPr rtl="0"/>
            <a:r>
              <a:rPr lang="en-GB"/>
              <a:t>Added priorities</a:t>
            </a:r>
          </a:p>
        </p:txBody>
      </p:sp>
      <p:sp>
        <p:nvSpPr>
          <p:cNvPr id="11" name="Text Placeholder 10">
            <a:extLst>
              <a:ext uri="{FF2B5EF4-FFF2-40B4-BE49-F238E27FC236}">
                <a16:creationId xmlns:a16="http://schemas.microsoft.com/office/drawing/2014/main" id="{3F833AD6-5D57-BE44-8842-EAACC39A6BEE}"/>
              </a:ext>
            </a:extLst>
          </p:cNvPr>
          <p:cNvSpPr>
            <a:spLocks noGrp="1"/>
          </p:cNvSpPr>
          <p:nvPr>
            <p:ph type="body" sz="quarter" idx="18"/>
          </p:nvPr>
        </p:nvSpPr>
        <p:spPr/>
        <p:txBody>
          <a:bodyPr rtlCol="0"/>
          <a:lstStyle/>
          <a:p>
            <a:pPr rtl="0"/>
            <a:r>
              <a:rPr lang="en-GB"/>
              <a:t>Decrease the number of rotations by at least 2</a:t>
            </a:r>
            <a:br>
              <a:rPr lang="en-GB"/>
            </a:br>
            <a:endParaRPr lang="en-GB"/>
          </a:p>
          <a:p>
            <a:pPr rtl="0"/>
            <a:r>
              <a:rPr lang="en-GB"/>
              <a:t>Ensure the cost of development stays below budget</a:t>
            </a:r>
          </a:p>
          <a:p>
            <a:pPr rtl="0"/>
            <a:endParaRPr lang="en-GB"/>
          </a:p>
        </p:txBody>
      </p:sp>
      <p:sp>
        <p:nvSpPr>
          <p:cNvPr id="9" name="Text Placeholder 8">
            <a:extLst>
              <a:ext uri="{FF2B5EF4-FFF2-40B4-BE49-F238E27FC236}">
                <a16:creationId xmlns:a16="http://schemas.microsoft.com/office/drawing/2014/main" id="{5EB1EB18-010F-4370-A5A6-0A68EC2345C4}"/>
              </a:ext>
            </a:extLst>
          </p:cNvPr>
          <p:cNvSpPr>
            <a:spLocks noGrp="1"/>
          </p:cNvSpPr>
          <p:nvPr>
            <p:ph type="body" sz="quarter" idx="15"/>
          </p:nvPr>
        </p:nvSpPr>
        <p:spPr/>
        <p:txBody>
          <a:bodyPr rtlCol="0"/>
          <a:lstStyle/>
          <a:p>
            <a:pPr rtl="0"/>
            <a:r>
              <a:rPr lang="en-GB"/>
              <a:t>Employee priorities</a:t>
            </a:r>
          </a:p>
        </p:txBody>
      </p:sp>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p:txBody>
          <a:bodyPr rtlCol="0"/>
          <a:lstStyle/>
          <a:p>
            <a:pPr rtl="0"/>
            <a:r>
              <a:rPr lang="en-GB"/>
              <a:t>Interns begin</a:t>
            </a:r>
            <a:br>
              <a:rPr lang="en-GB"/>
            </a:br>
            <a:endParaRPr lang="en-GB"/>
          </a:p>
          <a:p>
            <a:pPr rtl="0"/>
            <a:r>
              <a:rPr lang="en-GB"/>
              <a:t>Indoor rec leagues</a:t>
            </a:r>
            <a:br>
              <a:rPr lang="en-GB"/>
            </a:br>
            <a:endParaRPr lang="en-GB"/>
          </a:p>
          <a:p>
            <a:pPr rtl="0"/>
            <a:r>
              <a:rPr lang="en-GB"/>
              <a:t>Chess tournaments</a:t>
            </a:r>
            <a:br>
              <a:rPr lang="en-GB"/>
            </a:br>
            <a:endParaRPr lang="en-GB"/>
          </a:p>
          <a:p>
            <a:pPr rtl="0"/>
            <a:r>
              <a:rPr lang="en-GB"/>
              <a:t>Big Game watching party</a:t>
            </a:r>
          </a:p>
        </p:txBody>
      </p:sp>
    </p:spTree>
    <p:extLst>
      <p:ext uri="{BB962C8B-B14F-4D97-AF65-F5344CB8AC3E}">
        <p14:creationId xmlns:p14="http://schemas.microsoft.com/office/powerpoint/2010/main" val="3903608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3">
            <a:alphaModFix amt="60000"/>
          </a:blip>
          <a:srcRect t="6729" r="33992" b="40721"/>
          <a:stretch/>
        </p:blipFill>
        <p:spPr>
          <a:xfrm>
            <a:off x="1237" y="301083"/>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4133533" y="1428340"/>
            <a:ext cx="3924934" cy="4001320"/>
          </a:xfrm>
        </p:spPr>
        <p:txBody>
          <a:bodyPr rtlCol="0"/>
          <a:lstStyle/>
          <a:p>
            <a:pPr rtl="0">
              <a:spcBef>
                <a:spcPts val="0"/>
              </a:spcBef>
              <a:spcAft>
                <a:spcPts val="1600"/>
              </a:spcAft>
            </a:pPr>
            <a:r>
              <a:rPr lang="en-GB" sz="4800" kern="1200" dirty="0">
                <a:effectLst/>
                <a:latin typeface="Calibri Light" panose="020F0302020204030204" pitchFamily="34" charset="0"/>
                <a:ea typeface="+mn-ea"/>
                <a:cs typeface="+mn-cs"/>
              </a:rPr>
              <a:t>Results from </a:t>
            </a:r>
            <a:r>
              <a:rPr lang="en-GB" dirty="0">
                <a:latin typeface="Calibri Light" panose="020F0302020204030204" pitchFamily="34" charset="0"/>
                <a:ea typeface="+mn-ea"/>
                <a:cs typeface="+mn-cs"/>
              </a:rPr>
              <a:t>data cleaned up process</a:t>
            </a:r>
            <a:br>
              <a:rPr lang="en-GB" sz="2400" dirty="0">
                <a:latin typeface="Calibri Light" panose="020F0302020204030204" pitchFamily="34" charset="0"/>
                <a:ea typeface="+mn-ea"/>
                <a:cs typeface="+mn-cs"/>
              </a:rPr>
            </a:br>
            <a:br>
              <a:rPr lang="en-GB" dirty="0">
                <a:latin typeface="Calibri Light" panose="020F0302020204030204" pitchFamily="34" charset="0"/>
                <a:ea typeface="+mn-ea"/>
                <a:cs typeface="+mn-cs"/>
              </a:rPr>
            </a:br>
            <a:r>
              <a:rPr lang="en-AU" sz="1800" b="0" i="0" u="none" strike="noStrike" dirty="0">
                <a:effectLst/>
                <a:latin typeface="Arial" panose="020B0604020202020204" pitchFamily="34" charset="0"/>
              </a:rPr>
              <a:t>Research page:</a:t>
            </a:r>
            <a:br>
              <a:rPr lang="en-AU" b="0" dirty="0">
                <a:effectLst/>
              </a:rPr>
            </a:br>
            <a:r>
              <a:rPr lang="en-AU" sz="1800" b="0" i="0" u="sng"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https://asl.acara.edu.au/about-asl</a:t>
            </a:r>
            <a:br>
              <a:rPr lang="en-AU" b="0" dirty="0">
                <a:effectLst/>
              </a:rPr>
            </a:br>
            <a:r>
              <a:rPr lang="en-AU" sz="1800" b="0" i="0" u="none" strike="noStrike" dirty="0">
                <a:effectLst/>
                <a:latin typeface="Arial" panose="020B0604020202020204" pitchFamily="34" charset="0"/>
              </a:rPr>
              <a:t> </a:t>
            </a:r>
            <a:r>
              <a:rPr lang="en-AU" sz="1800" b="0" i="0" u="sng" strike="noStrike" dirty="0">
                <a:effectLst/>
                <a:latin typeface="Arial" panose="020B0604020202020204" pitchFamily="34" charset="0"/>
                <a:hlinkClick r:id="rId5">
                  <a:extLst>
                    <a:ext uri="{A12FA001-AC4F-418D-AE19-62706E023703}">
                      <ahyp:hlinkClr xmlns:ahyp="http://schemas.microsoft.com/office/drawing/2018/hyperlinkcolor" val="tx"/>
                    </a:ext>
                  </a:extLst>
                </a:hlinkClick>
              </a:rPr>
              <a:t>https://bettereducation.com.au/results/VCE_ATAR.aspx</a:t>
            </a:r>
            <a:br>
              <a:rPr lang="en-AU" b="0" dirty="0">
                <a:effectLst/>
              </a:rPr>
            </a:br>
            <a:br>
              <a:rPr lang="en-AU" b="0" dirty="0">
                <a:solidFill>
                  <a:srgbClr val="FF0000"/>
                </a:solidFill>
                <a:effectLst/>
              </a:rPr>
            </a:br>
            <a:br>
              <a:rPr lang="en-AU" dirty="0"/>
            </a:br>
            <a:endParaRPr lang="en-GB"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a:xfrm>
            <a:off x="4026476" y="6025439"/>
            <a:ext cx="3924934" cy="490538"/>
          </a:xfrm>
        </p:spPr>
        <p:txBody>
          <a:bodyPr rtlCol="0"/>
          <a:lstStyle/>
          <a:p>
            <a:pPr rtl="0"/>
            <a:r>
              <a:rPr lang="en-GB" dirty="0"/>
              <a:t>Josh Martin</a:t>
            </a:r>
          </a:p>
        </p:txBody>
      </p:sp>
    </p:spTree>
    <p:extLst>
      <p:ext uri="{BB962C8B-B14F-4D97-AF65-F5344CB8AC3E}">
        <p14:creationId xmlns:p14="http://schemas.microsoft.com/office/powerpoint/2010/main" val="1110251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phical user interface, table&#10;&#10;Description automatically generated">
            <a:extLst>
              <a:ext uri="{FF2B5EF4-FFF2-40B4-BE49-F238E27FC236}">
                <a16:creationId xmlns:a16="http://schemas.microsoft.com/office/drawing/2014/main" id="{C49229F8-F26A-9DAA-2A1A-666B53F30D9D}"/>
              </a:ext>
            </a:extLst>
          </p:cNvPr>
          <p:cNvPicPr>
            <a:picLocks noGrp="1" noChangeAspect="1"/>
          </p:cNvPicPr>
          <p:nvPr>
            <p:ph type="pic" sz="quarter" idx="10"/>
          </p:nvPr>
        </p:nvPicPr>
        <p:blipFill rotWithShape="1">
          <a:blip r:embed="rId2"/>
          <a:srcRect l="10082" t="11098" r="10368" b="19656"/>
          <a:stretch/>
        </p:blipFill>
        <p:spPr>
          <a:xfrm>
            <a:off x="1262287" y="1135505"/>
            <a:ext cx="9698638" cy="5276538"/>
          </a:xfrm>
        </p:spPr>
      </p:pic>
      <p:sp>
        <p:nvSpPr>
          <p:cNvPr id="4" name="Title 3">
            <a:extLst>
              <a:ext uri="{FF2B5EF4-FFF2-40B4-BE49-F238E27FC236}">
                <a16:creationId xmlns:a16="http://schemas.microsoft.com/office/drawing/2014/main" id="{4F351CF6-3993-0A21-4E10-031BC2E88476}"/>
              </a:ext>
            </a:extLst>
          </p:cNvPr>
          <p:cNvSpPr>
            <a:spLocks noGrp="1"/>
          </p:cNvSpPr>
          <p:nvPr>
            <p:ph type="title"/>
          </p:nvPr>
        </p:nvSpPr>
        <p:spPr>
          <a:xfrm>
            <a:off x="3193835" y="298321"/>
            <a:ext cx="6224054" cy="568938"/>
          </a:xfrm>
        </p:spPr>
        <p:txBody>
          <a:bodyPr/>
          <a:lstStyle/>
          <a:p>
            <a:r>
              <a:rPr lang="en-US" dirty="0"/>
              <a:t>Cleaned up data set</a:t>
            </a:r>
          </a:p>
        </p:txBody>
      </p:sp>
    </p:spTree>
    <p:extLst>
      <p:ext uri="{BB962C8B-B14F-4D97-AF65-F5344CB8AC3E}">
        <p14:creationId xmlns:p14="http://schemas.microsoft.com/office/powerpoint/2010/main" val="216534659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3">
            <a:alphaModFix amt="60000"/>
          </a:blip>
          <a:srcRect t="6729" r="33992" b="40721"/>
          <a:stretch/>
        </p:blipFill>
        <p:spPr>
          <a:xfrm>
            <a:off x="0" y="331063"/>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1639230" y="1175984"/>
            <a:ext cx="6024626" cy="4807082"/>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2918168" y="1175984"/>
            <a:ext cx="3924934" cy="4595567"/>
          </a:xfrm>
        </p:spPr>
        <p:txBody>
          <a:bodyPr rtlCol="0"/>
          <a:lstStyle/>
          <a:p>
            <a:pPr rtl="0">
              <a:spcBef>
                <a:spcPts val="0"/>
              </a:spcBef>
              <a:spcAft>
                <a:spcPts val="0"/>
              </a:spcAft>
            </a:pPr>
            <a:br>
              <a:rPr lang="en-AU" sz="1400" b="0" dirty="0">
                <a:effectLst/>
              </a:rPr>
            </a:br>
            <a:r>
              <a:rPr lang="en-AU" sz="2400" b="0" i="0" u="none" strike="noStrike" dirty="0">
                <a:effectLst/>
                <a:latin typeface="Arial" panose="020B0604020202020204" pitchFamily="34" charset="0"/>
              </a:rPr>
              <a:t>Which students get more benefits according to the Geolocation?</a:t>
            </a:r>
            <a:br>
              <a:rPr lang="en-AU" sz="1400" b="0" dirty="0">
                <a:effectLst/>
              </a:rPr>
            </a:br>
            <a:br>
              <a:rPr lang="en-AU" sz="1400" b="0" dirty="0">
                <a:effectLst/>
              </a:rPr>
            </a:br>
            <a:br>
              <a:rPr lang="en-AU" sz="1400" b="0" dirty="0">
                <a:effectLst/>
              </a:rPr>
            </a:br>
            <a:br>
              <a:rPr lang="en-AU" sz="1400" b="0" dirty="0">
                <a:effectLst/>
              </a:rPr>
            </a:br>
            <a:r>
              <a:rPr lang="en-AU" sz="1400" b="0" i="0" u="none" strike="noStrike" dirty="0">
                <a:effectLst/>
                <a:latin typeface="Arial" panose="020B0604020202020204" pitchFamily="34" charset="0"/>
              </a:rPr>
              <a:t>Inner Regional School sector distribution </a:t>
            </a:r>
            <a:br>
              <a:rPr lang="en-AU" sz="1400" b="0" i="0" u="none" strike="noStrike" dirty="0">
                <a:effectLst/>
                <a:latin typeface="Arial" panose="020B0604020202020204" pitchFamily="34" charset="0"/>
              </a:rPr>
            </a:br>
            <a:r>
              <a:rPr lang="en-AU" sz="1400" b="0" i="0" u="none" strike="noStrike" dirty="0">
                <a:effectLst/>
                <a:latin typeface="Arial" panose="020B0604020202020204" pitchFamily="34" charset="0"/>
              </a:rPr>
              <a:t>Gov 84.6%</a:t>
            </a:r>
            <a:br>
              <a:rPr lang="en-AU" sz="1400" b="0" dirty="0">
                <a:effectLst/>
              </a:rPr>
            </a:br>
            <a:r>
              <a:rPr lang="en-AU" sz="1400" b="0" i="0" u="none" strike="noStrike" dirty="0">
                <a:solidFill>
                  <a:srgbClr val="FFFF00"/>
                </a:solidFill>
                <a:effectLst/>
                <a:latin typeface="Arial" panose="020B0604020202020204" pitchFamily="34" charset="0"/>
              </a:rPr>
              <a:t>Non-Gov 15.4%</a:t>
            </a:r>
            <a:br>
              <a:rPr lang="en-AU" sz="1400" b="0" dirty="0">
                <a:solidFill>
                  <a:srgbClr val="FFFF00"/>
                </a:solidFill>
                <a:effectLst/>
              </a:rPr>
            </a:br>
            <a:r>
              <a:rPr lang="en-AU" sz="1400" b="0" i="0" u="none" strike="noStrike" dirty="0">
                <a:effectLst/>
                <a:latin typeface="Arial" panose="020B0604020202020204" pitchFamily="34" charset="0"/>
              </a:rPr>
              <a:t>Major Cities School sector distribution</a:t>
            </a:r>
            <a:br>
              <a:rPr lang="en-AU" sz="1400" b="0" i="0" u="none" strike="noStrike" dirty="0">
                <a:effectLst/>
                <a:latin typeface="Arial" panose="020B0604020202020204" pitchFamily="34" charset="0"/>
              </a:rPr>
            </a:br>
            <a:r>
              <a:rPr lang="en-AU" sz="1400" b="0" i="0" u="none" strike="noStrike" dirty="0">
                <a:effectLst/>
                <a:latin typeface="Arial" panose="020B0604020202020204" pitchFamily="34" charset="0"/>
              </a:rPr>
              <a:t>Gov 51.2%</a:t>
            </a:r>
            <a:br>
              <a:rPr lang="en-AU" sz="1400" b="0" dirty="0">
                <a:effectLst/>
              </a:rPr>
            </a:br>
            <a:r>
              <a:rPr lang="en-AU" sz="1400" b="0" i="0" u="none" strike="noStrike" dirty="0">
                <a:solidFill>
                  <a:srgbClr val="FFFF00"/>
                </a:solidFill>
                <a:effectLst/>
                <a:latin typeface="Arial" panose="020B0604020202020204" pitchFamily="34" charset="0"/>
              </a:rPr>
              <a:t>Non-Gov 48.8%</a:t>
            </a:r>
            <a:br>
              <a:rPr lang="en-AU" sz="1400" b="0" dirty="0">
                <a:solidFill>
                  <a:srgbClr val="FFFF00"/>
                </a:solidFill>
                <a:effectLst/>
              </a:rPr>
            </a:br>
            <a:r>
              <a:rPr lang="en-AU" sz="1400" b="0" i="0" u="none" strike="noStrike" dirty="0">
                <a:effectLst/>
                <a:latin typeface="Arial" panose="020B0604020202020204" pitchFamily="34" charset="0"/>
              </a:rPr>
              <a:t>Outer Regional School sector distribution</a:t>
            </a:r>
            <a:br>
              <a:rPr lang="en-AU" sz="1400" b="0" i="0" u="none" strike="noStrike" dirty="0">
                <a:effectLst/>
                <a:latin typeface="Arial" panose="020B0604020202020204" pitchFamily="34" charset="0"/>
              </a:rPr>
            </a:br>
            <a:r>
              <a:rPr lang="en-AU" sz="1400" b="0" i="0" u="none" strike="noStrike" dirty="0">
                <a:effectLst/>
                <a:latin typeface="Arial" panose="020B0604020202020204" pitchFamily="34" charset="0"/>
              </a:rPr>
              <a:t>Gov 84.6%</a:t>
            </a:r>
            <a:br>
              <a:rPr lang="en-AU" sz="1400" b="0" dirty="0">
                <a:effectLst/>
              </a:rPr>
            </a:br>
            <a:r>
              <a:rPr lang="en-AU" sz="1400" b="0" i="0" u="none" strike="noStrike" dirty="0">
                <a:solidFill>
                  <a:srgbClr val="FFFF00"/>
                </a:solidFill>
                <a:effectLst/>
                <a:latin typeface="Arial" panose="020B0604020202020204" pitchFamily="34" charset="0"/>
              </a:rPr>
              <a:t>Non-Gov 15.4%</a:t>
            </a:r>
            <a:br>
              <a:rPr lang="en-AU" sz="1400" b="0" dirty="0">
                <a:effectLst/>
              </a:rPr>
            </a:br>
            <a:br>
              <a:rPr lang="en-AU" dirty="0"/>
            </a:br>
            <a:endParaRPr lang="en-GB"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a:xfrm>
            <a:off x="4149139" y="5983066"/>
            <a:ext cx="3924934" cy="490538"/>
          </a:xfrm>
        </p:spPr>
        <p:txBody>
          <a:bodyPr rtlCol="0"/>
          <a:lstStyle/>
          <a:p>
            <a:pPr rtl="0"/>
            <a:r>
              <a:rPr lang="en-GB" dirty="0"/>
              <a:t>Josh Martin</a:t>
            </a:r>
          </a:p>
        </p:txBody>
      </p:sp>
    </p:spTree>
    <p:extLst>
      <p:ext uri="{BB962C8B-B14F-4D97-AF65-F5344CB8AC3E}">
        <p14:creationId xmlns:p14="http://schemas.microsoft.com/office/powerpoint/2010/main" val="1894475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3">
            <a:alphaModFix amt="60000"/>
          </a:blip>
          <a:srcRect t="6729" r="33992" b="40721"/>
          <a:stretch/>
        </p:blipFill>
        <p:spPr>
          <a:xfrm>
            <a:off x="102870" y="245206"/>
            <a:ext cx="12192001" cy="6858000"/>
          </a:xfrm>
        </p:spPr>
      </p:pic>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708660" y="1175984"/>
            <a:ext cx="9589770" cy="4595567"/>
          </a:xfrm>
        </p:spPr>
        <p:txBody>
          <a:bodyPr rtlCol="0"/>
          <a:lstStyle/>
          <a:p>
            <a:pPr rtl="0">
              <a:spcBef>
                <a:spcPts val="0"/>
              </a:spcBef>
              <a:spcAft>
                <a:spcPts val="0"/>
              </a:spcAft>
            </a:pPr>
            <a:r>
              <a:rPr lang="en-AU" sz="2800" dirty="0">
                <a:effectLst/>
                <a:latin typeface="Calibri" panose="020F0502020204030204" pitchFamily="34" charset="0"/>
                <a:ea typeface="Times New Roman" panose="02020603050405020304" pitchFamily="18" charset="0"/>
              </a:rPr>
              <a:t>This study’s objective is to further analyse population density changes in Victoria in the year 2021</a:t>
            </a:r>
            <a:br>
              <a:rPr lang="en-AU" sz="2800" dirty="0">
                <a:effectLst/>
                <a:latin typeface="Calibri" panose="020F0502020204030204" pitchFamily="34" charset="0"/>
                <a:ea typeface="Times New Roman" panose="02020603050405020304" pitchFamily="18" charset="0"/>
              </a:rPr>
            </a:br>
            <a:br>
              <a:rPr lang="en-AU" sz="2800" dirty="0">
                <a:effectLst/>
                <a:latin typeface="Calibri" panose="020F0502020204030204" pitchFamily="34" charset="0"/>
                <a:ea typeface="Times New Roman" panose="02020603050405020304" pitchFamily="18" charset="0"/>
              </a:rPr>
            </a:br>
            <a:br>
              <a:rPr lang="en-AU" sz="2800" dirty="0">
                <a:effectLst/>
                <a:latin typeface="Calibri" panose="020F0502020204030204" pitchFamily="34" charset="0"/>
                <a:ea typeface="Times New Roman" panose="02020603050405020304" pitchFamily="18" charset="0"/>
              </a:rPr>
            </a:br>
            <a:r>
              <a:rPr lang="en-AU" sz="2000" dirty="0">
                <a:effectLst/>
                <a:latin typeface="Calibri" panose="020F0502020204030204" pitchFamily="34" charset="0"/>
                <a:ea typeface="Times New Roman" panose="02020603050405020304" pitchFamily="18" charset="0"/>
              </a:rPr>
              <a:t>The first hypothesis of this study is that cities population density is increasing compared to population density in towns and town-cities in year 2021.</a:t>
            </a:r>
            <a:br>
              <a:rPr lang="en-AU" sz="2000" dirty="0">
                <a:effectLst/>
                <a:latin typeface="Calibri" panose="020F0502020204030204" pitchFamily="34" charset="0"/>
                <a:ea typeface="Times New Roman" panose="02020603050405020304" pitchFamily="18" charset="0"/>
              </a:rPr>
            </a:br>
            <a:br>
              <a:rPr lang="en-AU" sz="2000" dirty="0">
                <a:effectLst/>
                <a:latin typeface="Calibri" panose="020F0502020204030204" pitchFamily="34" charset="0"/>
                <a:ea typeface="Times New Roman" panose="02020603050405020304" pitchFamily="18" charset="0"/>
              </a:rPr>
            </a:br>
            <a:br>
              <a:rPr lang="en-AU" sz="2000" dirty="0">
                <a:effectLst/>
                <a:latin typeface="Calibri" panose="020F0502020204030204" pitchFamily="34" charset="0"/>
                <a:ea typeface="Times New Roman" panose="02020603050405020304" pitchFamily="18" charset="0"/>
              </a:rPr>
            </a:br>
            <a:br>
              <a:rPr lang="en-AU" sz="2000" dirty="0">
                <a:effectLst/>
                <a:latin typeface="Calibri" panose="020F0502020204030204" pitchFamily="34" charset="0"/>
                <a:ea typeface="Times New Roman" panose="02020603050405020304" pitchFamily="18" charset="0"/>
              </a:rPr>
            </a:br>
            <a:br>
              <a:rPr lang="en-AU" sz="2000" dirty="0">
                <a:effectLst/>
                <a:latin typeface="Times New Roman" panose="02020603050405020304" pitchFamily="18" charset="0"/>
                <a:ea typeface="Times New Roman" panose="02020603050405020304" pitchFamily="18" charset="0"/>
              </a:rPr>
            </a:br>
            <a:r>
              <a:rPr lang="en-AU" sz="2000" dirty="0">
                <a:effectLst/>
                <a:latin typeface="Calibri" panose="020F0502020204030204" pitchFamily="34" charset="0"/>
                <a:ea typeface="Times New Roman" panose="02020603050405020304" pitchFamily="18" charset="0"/>
              </a:rPr>
              <a:t>The second hypothesis of this study is that population density in main cities is increasing compared to population density in their neighbour towns and town-cities in year 2021</a:t>
            </a:r>
            <a:br>
              <a:rPr lang="en-AU" sz="2000" dirty="0">
                <a:effectLst/>
                <a:latin typeface="Times New Roman" panose="02020603050405020304" pitchFamily="18" charset="0"/>
                <a:ea typeface="Times New Roman" panose="02020603050405020304" pitchFamily="18" charset="0"/>
              </a:rPr>
            </a:br>
            <a:br>
              <a:rPr lang="en-AU" sz="2000" b="0" dirty="0">
                <a:effectLst/>
              </a:rPr>
            </a:br>
            <a:endParaRPr lang="en-GB" sz="2000"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a:xfrm>
            <a:off x="-1154381" y="245206"/>
            <a:ext cx="3924934" cy="490538"/>
          </a:xfrm>
        </p:spPr>
        <p:txBody>
          <a:bodyPr rtlCol="0"/>
          <a:lstStyle/>
          <a:p>
            <a:pPr rtl="0"/>
            <a:r>
              <a:rPr lang="en-GB" sz="3200" dirty="0"/>
              <a:t>Hypothesis</a:t>
            </a:r>
          </a:p>
        </p:txBody>
      </p:sp>
    </p:spTree>
    <p:extLst>
      <p:ext uri="{BB962C8B-B14F-4D97-AF65-F5344CB8AC3E}">
        <p14:creationId xmlns:p14="http://schemas.microsoft.com/office/powerpoint/2010/main" val="9232252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BF1E8-945D-29CA-F1D4-1DF825EC0300}"/>
              </a:ext>
            </a:extLst>
          </p:cNvPr>
          <p:cNvSpPr>
            <a:spLocks noGrp="1"/>
          </p:cNvSpPr>
          <p:nvPr>
            <p:ph type="title"/>
          </p:nvPr>
        </p:nvSpPr>
        <p:spPr/>
        <p:txBody>
          <a:bodyPr/>
          <a:lstStyle/>
          <a:p>
            <a:r>
              <a:rPr lang="en-AU" dirty="0"/>
              <a:t>Defining rural and regional</a:t>
            </a:r>
            <a:endParaRPr lang="en-US" dirty="0"/>
          </a:p>
        </p:txBody>
      </p:sp>
      <p:sp>
        <p:nvSpPr>
          <p:cNvPr id="3" name="TextBox 2">
            <a:extLst>
              <a:ext uri="{FF2B5EF4-FFF2-40B4-BE49-F238E27FC236}">
                <a16:creationId xmlns:a16="http://schemas.microsoft.com/office/drawing/2014/main" id="{737C420B-6C86-6240-7BD8-FCB2AA54BB6C}"/>
              </a:ext>
            </a:extLst>
          </p:cNvPr>
          <p:cNvSpPr txBox="1"/>
          <p:nvPr/>
        </p:nvSpPr>
        <p:spPr>
          <a:xfrm>
            <a:off x="432000" y="1771650"/>
            <a:ext cx="8231940" cy="1754326"/>
          </a:xfrm>
          <a:prstGeom prst="rect">
            <a:avLst/>
          </a:prstGeom>
          <a:noFill/>
        </p:spPr>
        <p:txBody>
          <a:bodyPr wrap="square" rtlCol="0">
            <a:spAutoFit/>
          </a:bodyPr>
          <a:lstStyle/>
          <a:p>
            <a:r>
              <a:rPr lang="en-AU" dirty="0"/>
              <a:t>In this study, ‘rural’ and ‘regional’ refer to locations outside City centres that have populations of 100 000 or more, which for Victoria means locations outside Melbourne and Geelong. Combining measures of population sparsity (persons per square kilometre) with scores from the Accessibility/Remoteness Index of Australia (ARIA) provided a means for ranking schools and populations and dividing them into seven categories:</a:t>
            </a:r>
            <a:endParaRPr lang="en-US" dirty="0"/>
          </a:p>
        </p:txBody>
      </p:sp>
      <p:sp>
        <p:nvSpPr>
          <p:cNvPr id="4" name="TextBox 3">
            <a:extLst>
              <a:ext uri="{FF2B5EF4-FFF2-40B4-BE49-F238E27FC236}">
                <a16:creationId xmlns:a16="http://schemas.microsoft.com/office/drawing/2014/main" id="{0690AAFC-D3ED-89BF-1875-5A31EC94AE50}"/>
              </a:ext>
            </a:extLst>
          </p:cNvPr>
          <p:cNvSpPr txBox="1"/>
          <p:nvPr/>
        </p:nvSpPr>
        <p:spPr>
          <a:xfrm>
            <a:off x="731520" y="4194810"/>
            <a:ext cx="10378440" cy="2031325"/>
          </a:xfrm>
          <a:prstGeom prst="rect">
            <a:avLst/>
          </a:prstGeom>
          <a:noFill/>
        </p:spPr>
        <p:txBody>
          <a:bodyPr wrap="square" rtlCol="0">
            <a:spAutoFit/>
          </a:bodyPr>
          <a:lstStyle/>
          <a:p>
            <a:pPr marL="342900" indent="-342900">
              <a:buAutoNum type="arabicPeriod"/>
            </a:pPr>
            <a:r>
              <a:rPr lang="en-AU" dirty="0"/>
              <a:t>Major city (Melbourne and Geelong) </a:t>
            </a:r>
          </a:p>
          <a:p>
            <a:pPr marL="342900" indent="-342900">
              <a:buAutoNum type="arabicPeriod"/>
            </a:pPr>
            <a:r>
              <a:rPr lang="en-AU" dirty="0"/>
              <a:t>Provincial city (e.g., Ballarat and Bendigo) </a:t>
            </a:r>
          </a:p>
          <a:p>
            <a:pPr marL="342900" indent="-342900">
              <a:buAutoNum type="arabicPeriod"/>
            </a:pPr>
            <a:r>
              <a:rPr lang="en-AU" dirty="0"/>
              <a:t>Provincial centre (e.g., Mildura, Swan Hill) </a:t>
            </a:r>
          </a:p>
          <a:p>
            <a:pPr marL="342900" indent="-342900">
              <a:buAutoNum type="arabicPeriod"/>
            </a:pPr>
            <a:r>
              <a:rPr lang="en-AU" dirty="0"/>
              <a:t>Large town (e.g., Leongatha, Lorne) </a:t>
            </a:r>
          </a:p>
          <a:p>
            <a:pPr marL="342900" indent="-342900">
              <a:buAutoNum type="arabicPeriod"/>
            </a:pPr>
            <a:r>
              <a:rPr lang="en-AU" dirty="0"/>
              <a:t>Small town (e.g., Terang, Skipton) </a:t>
            </a:r>
          </a:p>
          <a:p>
            <a:pPr marL="342900" indent="-342900">
              <a:buAutoNum type="arabicPeriod"/>
            </a:pPr>
            <a:r>
              <a:rPr lang="en-AU" dirty="0"/>
              <a:t>Rural (e.g., Bright, Donald)</a:t>
            </a:r>
          </a:p>
          <a:p>
            <a:pPr marL="342900" indent="-342900">
              <a:buAutoNum type="arabicPeriod"/>
            </a:pPr>
            <a:r>
              <a:rPr lang="en-AU" dirty="0"/>
              <a:t>Remote (e.g., Orbost).</a:t>
            </a:r>
            <a:endParaRPr lang="en-US" dirty="0"/>
          </a:p>
        </p:txBody>
      </p:sp>
    </p:spTree>
    <p:extLst>
      <p:ext uri="{BB962C8B-B14F-4D97-AF65-F5344CB8AC3E}">
        <p14:creationId xmlns:p14="http://schemas.microsoft.com/office/powerpoint/2010/main" val="3455363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rtlCol="0"/>
          <a:lstStyle/>
          <a:p>
            <a:pPr rtl="0"/>
            <a:r>
              <a:rPr lang="en-GB" dirty="0"/>
              <a:t>Percentage of schools per Geolocation</a:t>
            </a:r>
          </a:p>
        </p:txBody>
      </p:sp>
      <p:pic>
        <p:nvPicPr>
          <p:cNvPr id="3" name="Picture 2" descr="Chart, pie chart&#10;&#10;Description automatically generated">
            <a:extLst>
              <a:ext uri="{FF2B5EF4-FFF2-40B4-BE49-F238E27FC236}">
                <a16:creationId xmlns:a16="http://schemas.microsoft.com/office/drawing/2014/main" id="{FCC1BAAF-9654-52E9-2501-62228E122CD2}"/>
              </a:ext>
            </a:extLst>
          </p:cNvPr>
          <p:cNvPicPr>
            <a:picLocks noChangeAspect="1"/>
          </p:cNvPicPr>
          <p:nvPr/>
        </p:nvPicPr>
        <p:blipFill>
          <a:blip r:embed="rId3"/>
          <a:stretch>
            <a:fillRect/>
          </a:stretch>
        </p:blipFill>
        <p:spPr>
          <a:xfrm>
            <a:off x="1819508" y="635000"/>
            <a:ext cx="6858000" cy="6858000"/>
          </a:xfrm>
          <a:prstGeom prst="rect">
            <a:avLst/>
          </a:prstGeom>
        </p:spPr>
      </p:pic>
    </p:spTree>
    <p:extLst>
      <p:ext uri="{BB962C8B-B14F-4D97-AF65-F5344CB8AC3E}">
        <p14:creationId xmlns:p14="http://schemas.microsoft.com/office/powerpoint/2010/main" val="25800700"/>
      </p:ext>
    </p:extLst>
  </p:cSld>
  <p:clrMapOvr>
    <a:masterClrMapping/>
  </p:clrMapOvr>
  <p:transition spd="slow">
    <p:push dir="u"/>
  </p:transition>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9603350_TF16411253_Win32" id="{D3EEA95B-1A0A-4237-A99F-6C2FE5AD8423}" vid="{3A12375C-1920-445C-97DF-9B66208538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{90F9B6B8-96E7-EF42-9C2C-EA7FE5A53F08}tf10001120</Template>
  <TotalTime>652</TotalTime>
  <Words>845</Words>
  <Application>Microsoft Macintosh PowerPoint</Application>
  <PresentationFormat>Widescreen</PresentationFormat>
  <Paragraphs>109</Paragraphs>
  <Slides>31</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-apple-system</vt:lpstr>
      <vt:lpstr>Aharoni</vt:lpstr>
      <vt:lpstr>Arial</vt:lpstr>
      <vt:lpstr>Calibri</vt:lpstr>
      <vt:lpstr>Calibri Light</vt:lpstr>
      <vt:lpstr>Corbel</vt:lpstr>
      <vt:lpstr>opensans</vt:lpstr>
      <vt:lpstr>Times New Roman</vt:lpstr>
      <vt:lpstr>Wingdings</vt:lpstr>
      <vt:lpstr>worldly</vt:lpstr>
      <vt:lpstr>Office Theme</vt:lpstr>
      <vt:lpstr>   Education VCE Passing Score- ATAR (or equivalent) of success</vt:lpstr>
      <vt:lpstr>Introduction</vt:lpstr>
      <vt:lpstr>Project Overview</vt:lpstr>
      <vt:lpstr>Results from data cleaned up process  Research page: https://asl.acara.edu.au/about-asl  https://bettereducation.com.au/results/VCE_ATAR.aspx   </vt:lpstr>
      <vt:lpstr>Cleaned up data set</vt:lpstr>
      <vt:lpstr> Which students get more benefits according to the Geolocation?    Inner Regional School sector distribution  Gov 84.6% Non-Gov 15.4% Major Cities School sector distribution Gov 51.2% Non-Gov 48.8% Outer Regional School sector distribution Gov 84.6% Non-Gov 15.4%  </vt:lpstr>
      <vt:lpstr>This study’s objective is to further analyse population density changes in Victoria in the year 2021   The first hypothesis of this study is that cities population density is increasing compared to population density in towns and town-cities in year 2021.     The second hypothesis of this study is that population density in main cities is increasing compared to population density in their neighbour towns and town-cities in year 2021  </vt:lpstr>
      <vt:lpstr>Defining rural and regional</vt:lpstr>
      <vt:lpstr>Percentage of schools per Geolocation</vt:lpstr>
      <vt:lpstr>Geolocation and sector distribution</vt:lpstr>
      <vt:lpstr>School Geolocation heatmap</vt:lpstr>
      <vt:lpstr>School Geolocation heatmap Inner Regional</vt:lpstr>
      <vt:lpstr>School Geolocation heatmap Major Cities</vt:lpstr>
      <vt:lpstr>School Geolocation heatmap Outer Regional</vt:lpstr>
      <vt:lpstr>School Geolocation heatmap Remote</vt:lpstr>
      <vt:lpstr>Territory heatmap</vt:lpstr>
      <vt:lpstr>Boxplot grouped by Geolocation</vt:lpstr>
      <vt:lpstr>Geolocation School sector count</vt:lpstr>
      <vt:lpstr>Count of all schools per Geolocation</vt:lpstr>
      <vt:lpstr>Mean VCE Box Plotting</vt:lpstr>
      <vt:lpstr>Major Cities school sector distribution</vt:lpstr>
      <vt:lpstr>Inner Regional Sector distribution</vt:lpstr>
      <vt:lpstr>Outer Regional Sector distribution</vt:lpstr>
      <vt:lpstr>Remote School Sector distribution</vt:lpstr>
      <vt:lpstr>The implications of your findings; What do your findings mean?</vt:lpstr>
      <vt:lpstr>Which have the best chance of success  </vt:lpstr>
      <vt:lpstr> </vt:lpstr>
      <vt:lpstr>Summary </vt:lpstr>
      <vt:lpstr>Conclusion </vt:lpstr>
      <vt:lpstr>Group 6</vt:lpstr>
      <vt:lpstr>Goals for Q2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Education VCE Passing Score- ATAR (or equivalent) of success</dc:title>
  <dc:creator>Udeshi Pereira</dc:creator>
  <cp:lastModifiedBy>Udeshi Pereira</cp:lastModifiedBy>
  <cp:revision>4</cp:revision>
  <dcterms:created xsi:type="dcterms:W3CDTF">2022-09-19T13:13:29Z</dcterms:created>
  <dcterms:modified xsi:type="dcterms:W3CDTF">2022-09-20T08:22:33Z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